
<file path=[Content_Types].xml><?xml version="1.0" encoding="utf-8"?>
<Types xmlns="http://schemas.openxmlformats.org/package/2006/content-types">
  <Default Extension="png" ContentType="image/png"/>
  <Default Extension="svg" ContentType="image/svg+xml"/>
  <Default Extension="jpeg" ContentType="image/jpeg"/>
  <Default Extension="mov" ContentType="video/quicktime"/>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56" r:id="rId2"/>
    <p:sldId id="257" r:id="rId3"/>
    <p:sldId id="259" r:id="rId4"/>
    <p:sldId id="260" r:id="rId5"/>
    <p:sldId id="258" r:id="rId6"/>
    <p:sldId id="306" r:id="rId7"/>
    <p:sldId id="261" r:id="rId8"/>
    <p:sldId id="263" r:id="rId9"/>
    <p:sldId id="264" r:id="rId10"/>
    <p:sldId id="265" r:id="rId11"/>
    <p:sldId id="266" r:id="rId12"/>
    <p:sldId id="307" r:id="rId13"/>
    <p:sldId id="309" r:id="rId14"/>
    <p:sldId id="310" r:id="rId15"/>
    <p:sldId id="308" r:id="rId16"/>
    <p:sldId id="268" r:id="rId17"/>
    <p:sldId id="269" r:id="rId18"/>
    <p:sldId id="270" r:id="rId19"/>
    <p:sldId id="271" r:id="rId20"/>
    <p:sldId id="272" r:id="rId21"/>
    <p:sldId id="273" r:id="rId22"/>
    <p:sldId id="311" r:id="rId23"/>
    <p:sldId id="276" r:id="rId24"/>
    <p:sldId id="280" r:id="rId25"/>
    <p:sldId id="281" r:id="rId26"/>
    <p:sldId id="282" r:id="rId27"/>
    <p:sldId id="283" r:id="rId28"/>
    <p:sldId id="284"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4" r:id="rId4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675" autoAdjust="0"/>
  </p:normalViewPr>
  <p:slideViewPr>
    <p:cSldViewPr snapToGrid="0">
      <p:cViewPr varScale="1">
        <p:scale>
          <a:sx n="49" d="100"/>
          <a:sy n="49" d="100"/>
        </p:scale>
        <p:origin x="108" y="10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5" name="Shape 85"/>
          <p:cNvSpPr>
            <a:spLocks noGrp="1" noRot="1" noChangeAspect="1"/>
          </p:cNvSpPr>
          <p:nvPr>
            <p:ph type="sldImg"/>
          </p:nvPr>
        </p:nvSpPr>
        <p:spPr>
          <a:xfrm>
            <a:off x="1143000" y="685800"/>
            <a:ext cx="4572000" cy="3429000"/>
          </a:xfrm>
          <a:prstGeom prst="rect">
            <a:avLst/>
          </a:prstGeom>
        </p:spPr>
        <p:txBody>
          <a:bodyPr/>
          <a:lstStyle/>
          <a:p>
            <a:endParaRPr/>
          </a:p>
        </p:txBody>
      </p:sp>
      <p:sp>
        <p:nvSpPr>
          <p:cNvPr id="86" name="Shape 8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3000">
        <a:latin typeface="Lucida Grande"/>
        <a:ea typeface="Lucida Grande"/>
        <a:cs typeface="Lucida Grande"/>
        <a:sym typeface="Lucida Grande"/>
      </a:defRPr>
    </a:lvl1pPr>
    <a:lvl2pPr indent="228600" defTabSz="584200" latinLnBrk="0">
      <a:defRPr sz="3000">
        <a:latin typeface="Lucida Grande"/>
        <a:ea typeface="Lucida Grande"/>
        <a:cs typeface="Lucida Grande"/>
        <a:sym typeface="Lucida Grande"/>
      </a:defRPr>
    </a:lvl2pPr>
    <a:lvl3pPr indent="457200" defTabSz="584200" latinLnBrk="0">
      <a:defRPr sz="3000">
        <a:latin typeface="Lucida Grande"/>
        <a:ea typeface="Lucida Grande"/>
        <a:cs typeface="Lucida Grande"/>
        <a:sym typeface="Lucida Grande"/>
      </a:defRPr>
    </a:lvl3pPr>
    <a:lvl4pPr indent="685800" defTabSz="584200" latinLnBrk="0">
      <a:defRPr sz="3000">
        <a:latin typeface="Lucida Grande"/>
        <a:ea typeface="Lucida Grande"/>
        <a:cs typeface="Lucida Grande"/>
        <a:sym typeface="Lucida Grande"/>
      </a:defRPr>
    </a:lvl4pPr>
    <a:lvl5pPr indent="914400" defTabSz="584200" latinLnBrk="0">
      <a:defRPr sz="3000">
        <a:latin typeface="Lucida Grande"/>
        <a:ea typeface="Lucida Grande"/>
        <a:cs typeface="Lucida Grande"/>
        <a:sym typeface="Lucida Grande"/>
      </a:defRPr>
    </a:lvl5pPr>
    <a:lvl6pPr indent="1143000" defTabSz="584200" latinLnBrk="0">
      <a:defRPr sz="3000">
        <a:latin typeface="Lucida Grande"/>
        <a:ea typeface="Lucida Grande"/>
        <a:cs typeface="Lucida Grande"/>
        <a:sym typeface="Lucida Grande"/>
      </a:defRPr>
    </a:lvl6pPr>
    <a:lvl7pPr indent="1371600" defTabSz="584200" latinLnBrk="0">
      <a:defRPr sz="3000">
        <a:latin typeface="Lucida Grande"/>
        <a:ea typeface="Lucida Grande"/>
        <a:cs typeface="Lucida Grande"/>
        <a:sym typeface="Lucida Grande"/>
      </a:defRPr>
    </a:lvl7pPr>
    <a:lvl8pPr indent="1600200" defTabSz="584200" latinLnBrk="0">
      <a:defRPr sz="3000">
        <a:latin typeface="Lucida Grande"/>
        <a:ea typeface="Lucida Grande"/>
        <a:cs typeface="Lucida Grande"/>
        <a:sym typeface="Lucida Grande"/>
      </a:defRPr>
    </a:lvl8pPr>
    <a:lvl9pPr indent="1828800" defTabSz="5842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381000" y="685800"/>
            <a:ext cx="6096000" cy="3429000"/>
          </a:xfrm>
          <a:prstGeom prst="rect">
            <a:avLst/>
          </a:prstGeom>
        </p:spPr>
        <p:txBody>
          <a:bodyPr/>
          <a:lstStyle/>
          <a:p>
            <a:endParaRPr/>
          </a:p>
        </p:txBody>
      </p:sp>
      <p:sp>
        <p:nvSpPr>
          <p:cNvPr id="98" name="Shape 98"/>
          <p:cNvSpPr>
            <a:spLocks noGrp="1"/>
          </p:cNvSpPr>
          <p:nvPr>
            <p:ph type="body" sz="quarter" idx="1"/>
          </p:nvPr>
        </p:nvSpPr>
        <p:spPr>
          <a:prstGeom prst="rect">
            <a:avLst/>
          </a:prstGeom>
        </p:spPr>
        <p:txBody>
          <a:bodyPr/>
          <a:lstStyle>
            <a:lvl1pPr>
              <a:defRPr sz="1600">
                <a:latin typeface="Source Sans Pro"/>
                <a:ea typeface="Source Sans Pro"/>
                <a:cs typeface="Source Sans Pro"/>
                <a:sym typeface="Source Sans Pro"/>
              </a:defRPr>
            </a:lvl1pPr>
          </a:lstStyle>
          <a:p>
            <a:r>
              <a:t>* introduce yourself</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noRot="1" noChangeAspect="1"/>
          </p:cNvSpPr>
          <p:nvPr>
            <p:ph type="sldImg"/>
          </p:nvPr>
        </p:nvSpPr>
        <p:spPr>
          <a:xfrm>
            <a:off x="381000" y="685800"/>
            <a:ext cx="6096000" cy="3429000"/>
          </a:xfrm>
          <a:prstGeom prst="rect">
            <a:avLst/>
          </a:prstGeom>
        </p:spPr>
        <p:txBody>
          <a:bodyPr/>
          <a:lstStyle/>
          <a:p>
            <a:endParaRPr/>
          </a:p>
        </p:txBody>
      </p:sp>
      <p:sp>
        <p:nvSpPr>
          <p:cNvPr id="276" name="Shape 276"/>
          <p:cNvSpPr>
            <a:spLocks noGrp="1"/>
          </p:cNvSpPr>
          <p:nvPr>
            <p:ph type="body" sz="quarter" idx="1"/>
          </p:nvPr>
        </p:nvSpPr>
        <p:spPr>
          <a:prstGeom prst="rect">
            <a:avLst/>
          </a:prstGeom>
        </p:spPr>
        <p:txBody>
          <a:bodyPr/>
          <a:lstStyle/>
          <a:p>
            <a:pPr marL="725714" indent="-408214">
              <a:buSzPct val="171000"/>
              <a:buChar char="*"/>
              <a:defRPr sz="1600">
                <a:latin typeface="Source Sans Pro"/>
                <a:ea typeface="Source Sans Pro"/>
                <a:cs typeface="Source Sans Pro"/>
                <a:sym typeface="Source Sans Pro"/>
              </a:defRPr>
            </a:pPr>
            <a:r>
              <a:rPr dirty="0"/>
              <a:t>Moreover, over time, R code has evolved to become more and more human friendly. </a:t>
            </a:r>
          </a:p>
          <a:p>
            <a:pPr marL="725714" indent="-408214">
              <a:buSzPct val="171000"/>
              <a:buChar char="*"/>
              <a:defRPr sz="1600">
                <a:latin typeface="Source Sans Pro"/>
                <a:ea typeface="Source Sans Pro"/>
                <a:cs typeface="Source Sans Pro"/>
                <a:sym typeface="Source Sans Pro"/>
              </a:defRPr>
            </a:pPr>
            <a:r>
              <a:rPr dirty="0"/>
              <a:t>For example, R began with a function named for(), which closely resembles the for() function in C++ code</a:t>
            </a:r>
          </a:p>
          <a:p>
            <a:pPr marL="725714" indent="-408214">
              <a:buSzPct val="171000"/>
              <a:buChar char="*"/>
              <a:defRPr sz="1600">
                <a:latin typeface="Source Sans Pro"/>
                <a:ea typeface="Source Sans Pro"/>
                <a:cs typeface="Source Sans Pro"/>
                <a:sym typeface="Source Sans Pro"/>
              </a:defRPr>
            </a:pPr>
            <a:r>
              <a:rPr dirty="0"/>
              <a:t>Later R developers created the apply family of functions which do the same job in a more intuitive way</a:t>
            </a:r>
          </a:p>
          <a:p>
            <a:pPr marL="725714" indent="-408214">
              <a:buSzPct val="171000"/>
              <a:buChar char="*"/>
              <a:defRPr sz="1600">
                <a:latin typeface="Source Sans Pro"/>
                <a:ea typeface="Source Sans Pro"/>
                <a:cs typeface="Source Sans Pro"/>
                <a:sym typeface="Source Sans Pro"/>
              </a:defRPr>
            </a:pPr>
            <a:r>
              <a:rPr dirty="0"/>
              <a:t>Recently, Hadley Wickham and Lionel Henry created the map() family of functions which do the same job in a more intuitive way yet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xfrm>
            <a:off x="381000" y="685800"/>
            <a:ext cx="6096000" cy="3429000"/>
          </a:xfrm>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pPr marL="725714" indent="-408214">
              <a:buSzPct val="171000"/>
              <a:buChar char="*"/>
              <a:defRPr sz="1600">
                <a:latin typeface="Source Sans Pro"/>
                <a:ea typeface="Source Sans Pro"/>
                <a:cs typeface="Source Sans Pro"/>
                <a:sym typeface="Source Sans Pro"/>
              </a:defRPr>
            </a:pPr>
            <a:r>
              <a:rPr dirty="0"/>
              <a:t>…and this process has occurred in other parts of R.</a:t>
            </a:r>
          </a:p>
          <a:p>
            <a:pPr marL="725714" indent="-408214">
              <a:buSzPct val="171000"/>
              <a:buChar char="*"/>
              <a:defRPr sz="1600">
                <a:latin typeface="Source Sans Pro"/>
                <a:ea typeface="Source Sans Pro"/>
                <a:cs typeface="Source Sans Pro"/>
                <a:sym typeface="Source Sans Pro"/>
              </a:defRPr>
            </a:pPr>
            <a:r>
              <a:rPr dirty="0"/>
              <a:t>Which means you can think of R in the same way biologists think of the human brain. Your brain is composed of multiple parts that work together but evolved at different stages of evolutionary history. First came the reptilian brain that controls basic functions and the fight or flight response it is very good at what it does, but not very subtle. Later we evolved the limbic system. And finally the neocortex, which we use for planning, abstract thought and other sophisticated tasks.</a:t>
            </a:r>
          </a:p>
          <a:p>
            <a:pPr marL="725714" indent="-408214">
              <a:buSzPct val="171000"/>
              <a:buChar char="*"/>
              <a:defRPr sz="1600">
                <a:latin typeface="Source Sans Pro"/>
                <a:ea typeface="Source Sans Pro"/>
                <a:cs typeface="Source Sans Pro"/>
                <a:sym typeface="Source Sans Pro"/>
              </a:defRPr>
            </a:pPr>
            <a:r>
              <a:rPr dirty="0"/>
              <a:t>R is like this. It still contains for() and other brute force functions that are great at what they do, but maybe not very easy to work with. Alongside of these functions R contains more recent parts that do sophisticated tasks and encode the current best practices of computer science and data science.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xfrm>
            <a:off x="381000" y="685800"/>
            <a:ext cx="6096000" cy="3429000"/>
          </a:xfrm>
          <a:prstGeom prst="rect">
            <a:avLst/>
          </a:prstGeom>
        </p:spPr>
        <p:txBody>
          <a:bodyPr/>
          <a:lstStyle/>
          <a:p>
            <a:endParaRPr/>
          </a:p>
        </p:txBody>
      </p:sp>
      <p:sp>
        <p:nvSpPr>
          <p:cNvPr id="311" name="Shape 311"/>
          <p:cNvSpPr>
            <a:spLocks noGrp="1"/>
          </p:cNvSpPr>
          <p:nvPr>
            <p:ph type="body" sz="quarter" idx="1"/>
          </p:nvPr>
        </p:nvSpPr>
        <p:spPr>
          <a:prstGeom prst="rect">
            <a:avLst/>
          </a:prstGeom>
        </p:spPr>
        <p:txBody>
          <a:bodyPr/>
          <a:lstStyle/>
          <a:p>
            <a:pPr marL="725714" indent="-408214">
              <a:buSzPct val="171000"/>
              <a:buChar char="*"/>
              <a:defRPr sz="1600">
                <a:latin typeface="Source Sans Pro"/>
                <a:ea typeface="Source Sans Pro"/>
                <a:cs typeface="Source Sans Pro"/>
                <a:sym typeface="Source Sans Pro"/>
              </a:defRPr>
            </a:pPr>
            <a:r>
              <a:rPr dirty="0"/>
              <a:t>were going to focus on one of these parts of R today, known as the </a:t>
            </a:r>
            <a:r>
              <a:rPr dirty="0" err="1"/>
              <a:t>tidyverse</a:t>
            </a:r>
            <a:r>
              <a:rPr dirty="0"/>
              <a:t>. </a:t>
            </a:r>
          </a:p>
          <a:p>
            <a:pPr marL="725714" indent="-408214">
              <a:buSzPct val="171000"/>
              <a:buChar char="*"/>
              <a:defRPr sz="1600">
                <a:latin typeface="Source Sans Pro"/>
                <a:ea typeface="Source Sans Pro"/>
                <a:cs typeface="Source Sans Pro"/>
                <a:sym typeface="Source Sans Pro"/>
              </a:defRPr>
            </a:pPr>
            <a:r>
              <a:rPr dirty="0"/>
              <a:t>It is one of the most recent parts of R to evolve, and in my opinion one of the most sophisticated and easiest to use.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xfrm>
            <a:off x="381000" y="685800"/>
            <a:ext cx="6096000" cy="3429000"/>
          </a:xfrm>
          <a:prstGeom prst="rect">
            <a:avLst/>
          </a:prstGeom>
        </p:spPr>
        <p:txBody>
          <a:bodyPr/>
          <a:lstStyle/>
          <a:p>
            <a:endParaRPr/>
          </a:p>
        </p:txBody>
      </p:sp>
      <p:sp>
        <p:nvSpPr>
          <p:cNvPr id="132" name="Shape 132"/>
          <p:cNvSpPr>
            <a:spLocks noGrp="1"/>
          </p:cNvSpPr>
          <p:nvPr>
            <p:ph type="body" sz="quarter" idx="1"/>
          </p:nvPr>
        </p:nvSpPr>
        <p:spPr>
          <a:prstGeom prst="rect">
            <a:avLst/>
          </a:prstGeom>
        </p:spPr>
        <p:txBody>
          <a:bodyPr/>
          <a:lstStyle>
            <a:lvl1pPr defTabSz="457200">
              <a:lnSpc>
                <a:spcPct val="125000"/>
              </a:lnSpc>
              <a:defRPr sz="1600">
                <a:latin typeface="Source Sans Pro"/>
                <a:ea typeface="Source Sans Pro"/>
                <a:cs typeface="Source Sans Pro"/>
                <a:sym typeface="Source Sans Pro"/>
              </a:defRPr>
            </a:lvl1pPr>
          </a:lstStyle>
          <a:p>
            <a:r>
              <a:t>* get students discussing immediately to set the tone for participation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381000" y="685800"/>
            <a:ext cx="6096000" cy="3429000"/>
          </a:xfrm>
          <a:prstGeom prst="rect">
            <a:avLst/>
          </a:prstGeom>
        </p:spPr>
        <p:txBody>
          <a:bodyPr/>
          <a:lstStyle/>
          <a:p>
            <a:endParaRPr/>
          </a:p>
        </p:txBody>
      </p:sp>
      <p:sp>
        <p:nvSpPr>
          <p:cNvPr id="147" name="Shape 147"/>
          <p:cNvSpPr>
            <a:spLocks noGrp="1"/>
          </p:cNvSpPr>
          <p:nvPr>
            <p:ph type="body" sz="quarter" idx="1"/>
          </p:nvPr>
        </p:nvSpPr>
        <p:spPr>
          <a:prstGeom prst="rect">
            <a:avLst/>
          </a:prstGeom>
        </p:spPr>
        <p:txBody>
          <a:bodyPr/>
          <a:lstStyle>
            <a:lvl1pPr>
              <a:defRPr sz="1600">
                <a:latin typeface="Source Sans Pro"/>
                <a:ea typeface="Source Sans Pro"/>
                <a:cs typeface="Source Sans Pro"/>
                <a:sym typeface="Source Sans Pro"/>
              </a:defRPr>
            </a:lvl1pPr>
          </a:lstStyle>
          <a:p>
            <a:r>
              <a:t>* You can describe the scientific process in many ways, but they each tend to boil down to something like this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xfrm>
            <a:off x="381000" y="685800"/>
            <a:ext cx="6096000" cy="3429000"/>
          </a:xfrm>
          <a:prstGeom prst="rect">
            <a:avLst/>
          </a:prstGeom>
        </p:spPr>
        <p:txBody>
          <a:bodyPr/>
          <a:lstStyle/>
          <a:p>
            <a:endParaRPr/>
          </a:p>
        </p:txBody>
      </p:sp>
      <p:sp>
        <p:nvSpPr>
          <p:cNvPr id="179" name="Shape 179"/>
          <p:cNvSpPr>
            <a:spLocks noGrp="1"/>
          </p:cNvSpPr>
          <p:nvPr>
            <p:ph type="body" sz="quarter" idx="1"/>
          </p:nvPr>
        </p:nvSpPr>
        <p:spPr>
          <a:prstGeom prst="rect">
            <a:avLst/>
          </a:prstGeom>
        </p:spPr>
        <p:txBody>
          <a:bodyPr/>
          <a:lstStyle/>
          <a:p>
            <a:pPr marL="725714" indent="-408214">
              <a:buSzPct val="171000"/>
              <a:buChar char="*"/>
              <a:defRPr sz="1600">
                <a:latin typeface="Source Sans Pro"/>
                <a:ea typeface="Source Sans Pro"/>
                <a:cs typeface="Source Sans Pro"/>
                <a:sym typeface="Source Sans Pro"/>
              </a:defRPr>
            </a:pPr>
            <a:r>
              <a:t>but when you work with data, each of these steps requires some behind the scenes work with a computer (in green).</a:t>
            </a:r>
          </a:p>
          <a:p>
            <a:pPr marL="725714" indent="-408214">
              <a:buSzPct val="171000"/>
              <a:buChar char="*"/>
              <a:defRPr sz="1600">
                <a:latin typeface="Source Sans Pro"/>
                <a:ea typeface="Source Sans Pro"/>
                <a:cs typeface="Source Sans Pro"/>
                <a:sym typeface="Source Sans Pro"/>
              </a:defRPr>
            </a:pPr>
            <a:r>
              <a:t>Today and tomorrow we will learn how to do these steps with the R programming language. </a:t>
            </a:r>
          </a:p>
          <a:p>
            <a:pPr marL="725714" indent="-408214">
              <a:buSzPct val="171000"/>
              <a:buChar char="*"/>
              <a:defRPr sz="1600">
                <a:latin typeface="Source Sans Pro"/>
                <a:ea typeface="Source Sans Pro"/>
                <a:cs typeface="Source Sans Pro"/>
                <a:sym typeface="Source Sans Pro"/>
              </a:defRPr>
            </a:pPr>
            <a:r>
              <a:t>There are some real advantages to using R, to see why take a look at what happens when you use a computer…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pPr marL="725714" indent="-408214">
              <a:buSzPct val="171000"/>
              <a:buChar char="*"/>
              <a:defRPr sz="1600">
                <a:latin typeface="Source Sans Pro"/>
                <a:ea typeface="Source Sans Pro"/>
                <a:cs typeface="Source Sans Pro"/>
                <a:sym typeface="Source Sans Pro"/>
              </a:defRPr>
            </a:pPr>
            <a:r>
              <a:t>When you use a computer you face a challenge: although you think in terms of human language, the computer must run instructions written in machine language. Crossing this gap is difficult to do.</a:t>
            </a:r>
          </a:p>
          <a:p>
            <a:pPr marL="725714" indent="-408214">
              <a:buSzPct val="171000"/>
              <a:buChar char="*"/>
              <a:defRPr sz="1600">
                <a:latin typeface="Source Sans Pro"/>
                <a:ea typeface="Source Sans Pro"/>
                <a:cs typeface="Source Sans Pro"/>
                <a:sym typeface="Source Sans Pro"/>
              </a:defRPr>
            </a:pPr>
            <a:r>
              <a:t>Programming languages make this easier to do. As long as you can express yourself in a language like C++, the language takes care of the rest, which narrows the gap.</a:t>
            </a:r>
          </a:p>
          <a:p>
            <a:pPr marL="725714" indent="-408214">
              <a:buSzPct val="171000"/>
              <a:buChar char="*"/>
              <a:defRPr sz="1600">
                <a:latin typeface="Source Sans Pro"/>
                <a:ea typeface="Source Sans Pro"/>
                <a:cs typeface="Source Sans Pro"/>
                <a:sym typeface="Source Sans Pro"/>
              </a:defRPr>
            </a:pPr>
            <a:r>
              <a:t>But most languages are designed to work efficiently with the computer, not the human, which makes them hard to use. For example, when you translate your thoughts to C++, you need to keep track of computational concerns like declaring variables and incrementing loops.</a:t>
            </a:r>
          </a:p>
          <a:p>
            <a:pPr marL="725714" indent="-408214">
              <a:buSzPct val="171000"/>
              <a:buChar char="*"/>
              <a:defRPr sz="1600">
                <a:latin typeface="Source Sans Pro"/>
                <a:ea typeface="Source Sans Pro"/>
                <a:cs typeface="Source Sans Pro"/>
                <a:sym typeface="Source Sans Pro"/>
              </a:defRPr>
            </a:pPr>
            <a:r>
              <a:t>In contrast, R was designed to work efficiently with humans (no lie). It is noticeably easier to use and easier to learn than most languages. If you place R on the diagram it would look like this. Or more accurately like this…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pPr marL="725714" indent="-408214">
              <a:buSzPct val="171000"/>
              <a:buChar char="*"/>
              <a:defRPr sz="1600">
                <a:latin typeface="Source Sans Pro"/>
                <a:ea typeface="Source Sans Pro"/>
                <a:cs typeface="Source Sans Pro"/>
                <a:sym typeface="Source Sans Pro"/>
              </a:defRPr>
            </a:pPr>
            <a:r>
              <a:t>…because as a general rule R functions call another language under the hood. This could be C++, FORTRAN, JavaScript and many other languages and types of software, like databases and distributed machine learning systems. </a:t>
            </a:r>
          </a:p>
          <a:p>
            <a:pPr marL="725714" indent="-408214">
              <a:buSzPct val="171000"/>
              <a:buChar char="*"/>
              <a:defRPr sz="1600">
                <a:latin typeface="Source Sans Pro"/>
                <a:ea typeface="Source Sans Pro"/>
                <a:cs typeface="Source Sans Pro"/>
                <a:sym typeface="Source Sans Pro"/>
              </a:defRPr>
            </a:pPr>
            <a:r>
              <a:t>Different functions can use different software, which means that well written R functions will use the best technology for the task at hand (and be nearly as fast as the underlying code by itself).</a:t>
            </a:r>
          </a:p>
          <a:p>
            <a:pPr marL="725714" indent="-408214">
              <a:buSzPct val="171000"/>
              <a:buChar char="*"/>
              <a:defRPr sz="1600">
                <a:latin typeface="Source Sans Pro"/>
                <a:ea typeface="Source Sans Pro"/>
                <a:cs typeface="Source Sans Pro"/>
                <a:sym typeface="Source Sans Pro"/>
              </a:defRPr>
            </a:pPr>
            <a:r>
              <a:t>So in other words, you can think of R as a human friendly interface to a universe of high powered tools. </a:t>
            </a:r>
          </a:p>
        </p:txBody>
      </p:sp>
    </p:spTree>
    <p:extLst>
      <p:ext uri="{BB962C8B-B14F-4D97-AF65-F5344CB8AC3E}">
        <p14:creationId xmlns:p14="http://schemas.microsoft.com/office/powerpoint/2010/main" val="796217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pPr marL="725714" indent="-408214">
              <a:buSzPct val="171000"/>
              <a:buChar char="*"/>
              <a:defRPr sz="1600">
                <a:latin typeface="Source Sans Pro"/>
                <a:ea typeface="Source Sans Pro"/>
                <a:cs typeface="Source Sans Pro"/>
                <a:sym typeface="Source Sans Pro"/>
              </a:defRPr>
            </a:pPr>
            <a:r>
              <a:t>…because as a general rule R functions call another language under the hood. This could be C++, FORTRAN, JavaScript and many other languages and types of software, like databases and distributed machine learning systems. </a:t>
            </a:r>
          </a:p>
          <a:p>
            <a:pPr marL="725714" indent="-408214">
              <a:buSzPct val="171000"/>
              <a:buChar char="*"/>
              <a:defRPr sz="1600">
                <a:latin typeface="Source Sans Pro"/>
                <a:ea typeface="Source Sans Pro"/>
                <a:cs typeface="Source Sans Pro"/>
                <a:sym typeface="Source Sans Pro"/>
              </a:defRPr>
            </a:pPr>
            <a:r>
              <a:t>Different functions can use different software, which means that well written R functions will use the best technology for the task at hand (and be nearly as fast as the underlying code by itself).</a:t>
            </a:r>
          </a:p>
          <a:p>
            <a:pPr marL="725714" indent="-408214">
              <a:buSzPct val="171000"/>
              <a:buChar char="*"/>
              <a:defRPr sz="1600">
                <a:latin typeface="Source Sans Pro"/>
                <a:ea typeface="Source Sans Pro"/>
                <a:cs typeface="Source Sans Pro"/>
                <a:sym typeface="Source Sans Pro"/>
              </a:defRPr>
            </a:pPr>
            <a:r>
              <a:t>So in other words, you can think of R as a human friendly interface to a universe of high powered tools. </a:t>
            </a:r>
          </a:p>
        </p:txBody>
      </p:sp>
    </p:spTree>
    <p:extLst>
      <p:ext uri="{BB962C8B-B14F-4D97-AF65-F5344CB8AC3E}">
        <p14:creationId xmlns:p14="http://schemas.microsoft.com/office/powerpoint/2010/main" val="3708171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pPr marL="725714" indent="-408214">
              <a:buSzPct val="171000"/>
              <a:buChar char="*"/>
              <a:defRPr sz="1600">
                <a:latin typeface="Source Sans Pro"/>
                <a:ea typeface="Source Sans Pro"/>
                <a:cs typeface="Source Sans Pro"/>
                <a:sym typeface="Source Sans Pro"/>
              </a:defRPr>
            </a:pPr>
            <a:r>
              <a:t>…because as a general rule R functions call another language under the hood. This could be C++, FORTRAN, JavaScript and many other languages and types of software, like databases and distributed machine learning systems. </a:t>
            </a:r>
          </a:p>
          <a:p>
            <a:pPr marL="725714" indent="-408214">
              <a:buSzPct val="171000"/>
              <a:buChar char="*"/>
              <a:defRPr sz="1600">
                <a:latin typeface="Source Sans Pro"/>
                <a:ea typeface="Source Sans Pro"/>
                <a:cs typeface="Source Sans Pro"/>
                <a:sym typeface="Source Sans Pro"/>
              </a:defRPr>
            </a:pPr>
            <a:r>
              <a:t>Different functions can use different software, which means that well written R functions will use the best technology for the task at hand (and be nearly as fast as the underlying code by itself).</a:t>
            </a:r>
          </a:p>
          <a:p>
            <a:pPr marL="725714" indent="-408214">
              <a:buSzPct val="171000"/>
              <a:buChar char="*"/>
              <a:defRPr sz="1600">
                <a:latin typeface="Source Sans Pro"/>
                <a:ea typeface="Source Sans Pro"/>
                <a:cs typeface="Source Sans Pro"/>
                <a:sym typeface="Source Sans Pro"/>
              </a:defRPr>
            </a:pPr>
            <a:r>
              <a:t>So in other words, you can think of R as a human friendly interface to a universe of high powered tools. </a:t>
            </a:r>
          </a:p>
        </p:txBody>
      </p:sp>
    </p:spTree>
    <p:extLst>
      <p:ext uri="{BB962C8B-B14F-4D97-AF65-F5344CB8AC3E}">
        <p14:creationId xmlns:p14="http://schemas.microsoft.com/office/powerpoint/2010/main" val="3499743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pPr marL="725714" indent="-408214">
              <a:buSzPct val="171000"/>
              <a:buChar char="*"/>
              <a:defRPr sz="1600">
                <a:latin typeface="Source Sans Pro"/>
                <a:ea typeface="Source Sans Pro"/>
                <a:cs typeface="Source Sans Pro"/>
                <a:sym typeface="Source Sans Pro"/>
              </a:defRPr>
            </a:pPr>
            <a:r>
              <a:t>…because as a general rule R functions call another language under the hood. This could be C++, FORTRAN, JavaScript and many other languages and types of software, like databases and distributed machine learning systems. </a:t>
            </a:r>
          </a:p>
          <a:p>
            <a:pPr marL="725714" indent="-408214">
              <a:buSzPct val="171000"/>
              <a:buChar char="*"/>
              <a:defRPr sz="1600">
                <a:latin typeface="Source Sans Pro"/>
                <a:ea typeface="Source Sans Pro"/>
                <a:cs typeface="Source Sans Pro"/>
                <a:sym typeface="Source Sans Pro"/>
              </a:defRPr>
            </a:pPr>
            <a:r>
              <a:t>Different functions can use different software, which means that well written R functions will use the best technology for the task at hand (and be nearly as fast as the underlying code by itself).</a:t>
            </a:r>
          </a:p>
          <a:p>
            <a:pPr marL="725714" indent="-408214">
              <a:buSzPct val="171000"/>
              <a:buChar char="*"/>
              <a:defRPr sz="1600">
                <a:latin typeface="Source Sans Pro"/>
                <a:ea typeface="Source Sans Pro"/>
                <a:cs typeface="Source Sans Pro"/>
                <a:sym typeface="Source Sans Pro"/>
              </a:defRPr>
            </a:pPr>
            <a:r>
              <a:t>So in other words, you can think of R as a human friendly interface to a universe of high powered tools. </a:t>
            </a:r>
          </a:p>
        </p:txBody>
      </p:sp>
    </p:spTree>
    <p:extLst>
      <p:ext uri="{BB962C8B-B14F-4D97-AF65-F5344CB8AC3E}">
        <p14:creationId xmlns:p14="http://schemas.microsoft.com/office/powerpoint/2010/main" val="207640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p:bg>
      <p:bgPr>
        <a:solidFill>
          <a:srgbClr val="FFFFFF"/>
        </a:solidFill>
        <a:effectLst/>
      </p:bgPr>
    </p:bg>
    <p:spTree>
      <p:nvGrpSpPr>
        <p:cNvPr id="1" name=""/>
        <p:cNvGrpSpPr/>
        <p:nvPr/>
      </p:nvGrpSpPr>
      <p:grpSpPr>
        <a:xfrm>
          <a:off x="0" y="0"/>
          <a:ext cx="0" cy="0"/>
          <a:chOff x="0" y="0"/>
          <a:chExt cx="0" cy="0"/>
        </a:xfrm>
      </p:grpSpPr>
      <p:sp>
        <p:nvSpPr>
          <p:cNvPr id="15"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ransition Slide">
    <p:bg>
      <p:bgPr>
        <a:gradFill flip="none" rotWithShape="1">
          <a:gsLst>
            <a:gs pos="0">
              <a:srgbClr val="4287C7"/>
            </a:gs>
            <a:gs pos="81366">
              <a:srgbClr val="4D7090"/>
            </a:gs>
            <a:gs pos="100000">
              <a:srgbClr val="585858"/>
            </a:gs>
          </a:gsLst>
          <a:path path="circle">
            <a:fillToRect l="50000" t="50000" r="50000" b="50000"/>
          </a:path>
        </a:gradFill>
        <a:effectLst/>
      </p:bgPr>
    </p:bg>
    <p:spTree>
      <p:nvGrpSpPr>
        <p:cNvPr id="1" name=""/>
        <p:cNvGrpSpPr/>
        <p:nvPr/>
      </p:nvGrpSpPr>
      <p:grpSpPr>
        <a:xfrm>
          <a:off x="0" y="0"/>
          <a:ext cx="0" cy="0"/>
          <a:chOff x="0" y="0"/>
          <a:chExt cx="0" cy="0"/>
        </a:xfrm>
      </p:grpSpPr>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199" y="5735599"/>
            <a:ext cx="22721602" cy="2244801"/>
          </a:xfrm>
          <a:prstGeom prst="rect">
            <a:avLst/>
          </a:prstGeom>
        </p:spPr>
        <p:txBody>
          <a:bodyPr lIns="243799" tIns="243799" rIns="243799" bIns="243799"/>
          <a:lstStyle>
            <a:lvl1pPr algn="ctr" defTabSz="2438400">
              <a:defRPr sz="9600" cap="none">
                <a:solidFill>
                  <a:srgbClr val="F3F3F3"/>
                </a:solidFill>
                <a:latin typeface="Source Sans Pro"/>
                <a:ea typeface="Source Sans Pro"/>
                <a:cs typeface="Source Sans Pro"/>
                <a:sym typeface="Source Sans Pro"/>
              </a:defRPr>
            </a:lvl1pPr>
          </a:lstStyle>
          <a:p>
            <a:r>
              <a:t>Title Text</a:t>
            </a:r>
          </a:p>
        </p:txBody>
      </p:sp>
      <p:sp>
        <p:nvSpPr>
          <p:cNvPr id="30" name="Slide Number"/>
          <p:cNvSpPr txBox="1">
            <a:spLocks noGrp="1"/>
          </p:cNvSpPr>
          <p:nvPr>
            <p:ph type="sldNum" sz="quarter" idx="2"/>
          </p:nvPr>
        </p:nvSpPr>
        <p:spPr>
          <a:xfrm>
            <a:off x="23188836" y="12524794"/>
            <a:ext cx="867584" cy="870498"/>
          </a:xfrm>
          <a:prstGeom prst="rect">
            <a:avLst/>
          </a:prstGeom>
        </p:spPr>
        <p:txBody>
          <a:bodyPr lIns="243799" tIns="243799" rIns="243799" bIns="243799" anchor="ctr"/>
          <a:lstStyle>
            <a:lvl1pPr algn="r" defTabSz="2438400">
              <a:defRPr sz="2600">
                <a:solidFill>
                  <a:srgbClr val="ADADAD"/>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Johnny Appleseed"/>
          <p:cNvSpPr>
            <a:spLocks noGrp="1"/>
          </p:cNvSpPr>
          <p:nvPr>
            <p:ph type="body" sz="quarter" idx="13"/>
          </p:nvPr>
        </p:nvSpPr>
        <p:spPr>
          <a:xfrm>
            <a:off x="2387600" y="8001000"/>
            <a:ext cx="19621500" cy="863600"/>
          </a:xfrm>
          <a:prstGeom prst="rect">
            <a:avLst/>
          </a:prstGeom>
        </p:spPr>
        <p:txBody>
          <a:bodyPr anchor="t">
            <a:spAutoFit/>
          </a:bodyPr>
          <a:lstStyle>
            <a:lvl1pPr marL="0" indent="0" algn="ctr">
              <a:spcBef>
                <a:spcPts val="0"/>
              </a:spcBef>
              <a:buSzTx/>
              <a:buNone/>
              <a:defRPr sz="4800">
                <a:solidFill>
                  <a:srgbClr val="535353"/>
                </a:solidFill>
                <a:latin typeface="Source Sans Pro"/>
                <a:ea typeface="Source Sans Pro"/>
                <a:cs typeface="Source Sans Pro"/>
                <a:sym typeface="Source Sans Pro"/>
              </a:defRPr>
            </a:lvl1pPr>
          </a:lstStyle>
          <a:p>
            <a:r>
              <a:t>–Johnny Appleseed</a:t>
            </a:r>
          </a:p>
        </p:txBody>
      </p:sp>
      <p:sp>
        <p:nvSpPr>
          <p:cNvPr id="45" name="“Type a quote here.”"/>
          <p:cNvSpPr>
            <a:spLocks noGrp="1"/>
          </p:cNvSpPr>
          <p:nvPr>
            <p:ph type="body" sz="quarter" idx="14"/>
          </p:nvPr>
        </p:nvSpPr>
        <p:spPr>
          <a:xfrm>
            <a:off x="2374900" y="5384800"/>
            <a:ext cx="19621500" cy="1866901"/>
          </a:xfrm>
          <a:prstGeom prst="rect">
            <a:avLst/>
          </a:prstGeom>
        </p:spPr>
        <p:txBody>
          <a:bodyPr>
            <a:spAutoFit/>
          </a:bodyPr>
          <a:lstStyle>
            <a:lvl1pPr marL="0" indent="0" algn="ctr">
              <a:spcBef>
                <a:spcPts val="0"/>
              </a:spcBef>
              <a:buSzTx/>
              <a:buNone/>
              <a:defRPr sz="11100" i="1">
                <a:solidFill>
                  <a:srgbClr val="005493">
                    <a:alpha val="75000"/>
                  </a:srgbClr>
                </a:solidFill>
                <a:latin typeface="Source Sans Pro ExtraLight"/>
                <a:ea typeface="Source Sans Pro ExtraLight"/>
                <a:cs typeface="Source Sans Pro ExtraLight"/>
                <a:sym typeface="Source Sans Pro ExtraLight"/>
              </a:defRPr>
            </a:lvl1pPr>
          </a:lstStyle>
          <a:p>
            <a:r>
              <a:t>“Type a quote here.”</a:t>
            </a:r>
          </a:p>
        </p:txBody>
      </p:sp>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3" name="Slide Number"/>
          <p:cNvSpPr txBox="1">
            <a:spLocks noGrp="1"/>
          </p:cNvSpPr>
          <p:nvPr>
            <p:ph type="sldNum" sz="quarter" idx="2"/>
          </p:nvPr>
        </p:nvSpPr>
        <p:spPr>
          <a:xfrm>
            <a:off x="23217091" y="12543428"/>
            <a:ext cx="839331" cy="833230"/>
          </a:xfrm>
          <a:prstGeom prst="rect">
            <a:avLst/>
          </a:prstGeom>
        </p:spPr>
        <p:txBody>
          <a:bodyPr lIns="243799" tIns="243799" rIns="243799" bIns="243799" anchor="ctr"/>
          <a:lstStyle>
            <a:lvl1pPr algn="r" defTabSz="2438400">
              <a:defRPr>
                <a:solidFill>
                  <a:srgbClr val="ADADAD"/>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60" name="Title Text"/>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61" name="Body Level One…"/>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62"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69" name="Title Text"/>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70" name="Body Level One…"/>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1"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ransition Slide">
    <p:bg>
      <p:bgPr>
        <a:gradFill flip="none" rotWithShape="1">
          <a:gsLst>
            <a:gs pos="0">
              <a:srgbClr val="4287C7"/>
            </a:gs>
            <a:gs pos="81366">
              <a:srgbClr val="4D7090"/>
            </a:gs>
            <a:gs pos="100000">
              <a:srgbClr val="585858"/>
            </a:gs>
          </a:gsLst>
          <a:path path="circle">
            <a:fillToRect l="50000" t="50000" r="50000" b="50000"/>
          </a:path>
        </a:gradFill>
        <a:effectLst/>
      </p:bgPr>
    </p:bg>
    <p:spTree>
      <p:nvGrpSpPr>
        <p:cNvPr id="1" name=""/>
        <p:cNvGrpSpPr/>
        <p:nvPr/>
      </p:nvGrpSpPr>
      <p:grpSpPr>
        <a:xfrm>
          <a:off x="0" y="0"/>
          <a:ext cx="0" cy="0"/>
          <a:chOff x="0" y="0"/>
          <a:chExt cx="0" cy="0"/>
        </a:xfrm>
      </p:grpSpPr>
      <p:pic>
        <p:nvPicPr>
          <p:cNvPr id="78" name="image2.png" descr="image2.png"/>
          <p:cNvPicPr>
            <a:picLocks noChangeAspect="1"/>
          </p:cNvPicPr>
          <p:nvPr/>
        </p:nvPicPr>
        <p:blipFill>
          <a:blip r:embed="rId2">
            <a:alphaModFix amt="5000"/>
            <a:extLst/>
          </a:blip>
          <a:stretch>
            <a:fillRect/>
          </a:stretch>
        </p:blipFill>
        <p:spPr>
          <a:xfrm>
            <a:off x="17445533" y="7107732"/>
            <a:ext cx="7624268" cy="7624268"/>
          </a:xfrm>
          <a:prstGeom prst="rect">
            <a:avLst/>
          </a:prstGeom>
          <a:ln w="12700">
            <a:miter lim="400000"/>
          </a:ln>
        </p:spPr>
      </p:pic>
      <p:sp>
        <p:nvSpPr>
          <p:cNvPr id="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s://creativecommons.org/licenses/by-sa/4.0/" TargetMode="Externa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2"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11"/>
              </a:defRPr>
            </a:lvl1pPr>
          </a:lstStyle>
          <a:p>
            <a:pPr>
              <a:defRPr u="none"/>
            </a:pPr>
            <a:r>
              <a:rPr u="sng">
                <a:hlinkClick r:id="rId11"/>
              </a:rPr>
              <a:t>CC BY-SA RStudio</a:t>
            </a:r>
          </a:p>
        </p:txBody>
      </p:sp>
      <p:sp>
        <p:nvSpPr>
          <p:cNvPr id="3"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defTabSz="825500">
              <a:defRPr sz="2400">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1pPr>
      <a:lvl2pPr marL="0" marR="0" indent="2286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2pPr>
      <a:lvl3pPr marL="0" marR="0" indent="4572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3pPr>
      <a:lvl4pPr marL="0" marR="0" indent="6858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4pPr>
      <a:lvl5pPr marL="0" marR="0" indent="9144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5pPr>
      <a:lvl6pPr marL="0" marR="0" indent="11430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6pPr>
      <a:lvl7pPr marL="0" marR="0" indent="13716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7pPr>
      <a:lvl8pPr marL="0" marR="0" indent="16002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8pPr>
      <a:lvl9pPr marL="0" marR="0" indent="18288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9pPr>
    </p:titleStyle>
    <p:bodyStyle>
      <a:lvl1pPr marL="6099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1pPr>
      <a:lvl2pPr marL="13465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2pPr>
      <a:lvl3pPr marL="20831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3pPr>
      <a:lvl4pPr marL="28197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4pPr>
      <a:lvl5pPr marL="35563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5pPr>
      <a:lvl6pPr marL="42929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6pPr>
      <a:lvl7pPr marL="50295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7pPr>
      <a:lvl8pPr marL="57661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8pPr>
      <a:lvl9pPr marL="65027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rstudio-education/master-the-tidyverse/"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creativecommons.org/licenses/by-sa/4.0/"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hyperlink" Target="https://creativecommons.org/licenses/by-sa/4.0/"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8.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tidyverse.org" TargetMode="External"/><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 Id="rId4" Type="http://schemas.openxmlformats.org/officeDocument/2006/relationships/hyperlink" Target="https://creativecommons.org/licenses/by/4.0/" TargetMode="External"/></Relationships>
</file>

<file path=ppt/slides/_rels/slide32.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1986E1-4746-4ADB-A9D1-BE552FCB3044}"/>
              </a:ext>
            </a:extLst>
          </p:cNvPr>
          <p:cNvSpPr txBox="1"/>
          <p:nvPr/>
        </p:nvSpPr>
        <p:spPr>
          <a:xfrm>
            <a:off x="9781883" y="10442680"/>
            <a:ext cx="4820228" cy="19293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GB" dirty="0"/>
              <a:t>&lt;trainer name&gt;</a:t>
            </a:r>
          </a:p>
          <a:p>
            <a:pPr marL="0" marR="0" indent="0" algn="ctr" defTabSz="584200" rtl="0" fontAlgn="auto" latinLnBrk="0" hangingPunct="0">
              <a:lnSpc>
                <a:spcPct val="100000"/>
              </a:lnSpc>
              <a:spcBef>
                <a:spcPts val="0"/>
              </a:spcBef>
              <a:spcAft>
                <a:spcPts val="0"/>
              </a:spcAft>
              <a:buClrTx/>
              <a:buSzTx/>
              <a:buFontTx/>
              <a:buNone/>
              <a:tabLst/>
            </a:pP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&lt;date&gt;</a:t>
            </a:r>
          </a:p>
        </p:txBody>
      </p:sp>
      <p:pic>
        <p:nvPicPr>
          <p:cNvPr id="4" name="Picture 3">
            <a:extLst>
              <a:ext uri="{FF2B5EF4-FFF2-40B4-BE49-F238E27FC236}">
                <a16:creationId xmlns:a16="http://schemas.microsoft.com/office/drawing/2014/main" id="{8BF611C7-2856-401B-B268-D99BAEC4EA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9578" y="3437971"/>
            <a:ext cx="5924839" cy="6840058"/>
          </a:xfrm>
          <a:prstGeom prst="rect">
            <a:avLst/>
          </a:prstGeom>
        </p:spPr>
      </p:pic>
      <p:sp>
        <p:nvSpPr>
          <p:cNvPr id="5" name="TextBox 4">
            <a:extLst>
              <a:ext uri="{FF2B5EF4-FFF2-40B4-BE49-F238E27FC236}">
                <a16:creationId xmlns:a16="http://schemas.microsoft.com/office/drawing/2014/main" id="{3D0F1587-142A-4079-AC4A-C292D72F047E}"/>
              </a:ext>
            </a:extLst>
          </p:cNvPr>
          <p:cNvSpPr txBox="1"/>
          <p:nvPr/>
        </p:nvSpPr>
        <p:spPr>
          <a:xfrm>
            <a:off x="8281480" y="12373460"/>
            <a:ext cx="7821051"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GB" sz="2400" dirty="0"/>
              <a:t>Materials used in this course are derived from </a:t>
            </a:r>
          </a:p>
          <a:p>
            <a:r>
              <a:rPr lang="en-GB" sz="2400" dirty="0">
                <a:hlinkClick r:id="rId3"/>
              </a:rPr>
              <a:t>https://github.com/rstudio-education/master-the-tidyverse/</a:t>
            </a:r>
            <a:r>
              <a:rPr lang="en-GB" sz="2400" dirty="0"/>
              <a:t> </a:t>
            </a:r>
          </a:p>
          <a:p>
            <a:r>
              <a:rPr lang="en-GB" sz="2400" dirty="0"/>
              <a:t>and are shared under a CC-BY-SA-4.0 license.</a:t>
            </a:r>
          </a:p>
        </p:txBody>
      </p:sp>
      <p:sp>
        <p:nvSpPr>
          <p:cNvPr id="7" name="TextBox 6">
            <a:extLst>
              <a:ext uri="{FF2B5EF4-FFF2-40B4-BE49-F238E27FC236}">
                <a16:creationId xmlns:a16="http://schemas.microsoft.com/office/drawing/2014/main" id="{5BC3B5F5-BC44-42FC-AF2D-640FACF91F53}"/>
              </a:ext>
            </a:extLst>
          </p:cNvPr>
          <p:cNvSpPr txBox="1"/>
          <p:nvPr/>
        </p:nvSpPr>
        <p:spPr>
          <a:xfrm>
            <a:off x="3404337" y="1005392"/>
            <a:ext cx="17575323" cy="2267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GB" sz="13800" b="0" i="0" u="none" strike="noStrike" cap="none" spc="0" normalizeH="0" baseline="0" dirty="0">
                <a:ln>
                  <a:noFill/>
                </a:ln>
                <a:solidFill>
                  <a:srgbClr val="000000"/>
                </a:solidFill>
                <a:effectLst/>
                <a:uFillTx/>
                <a:latin typeface="Gill Sans"/>
                <a:ea typeface="Gill Sans"/>
                <a:cs typeface="Gill Sans"/>
                <a:sym typeface="Gill Sans"/>
              </a:rPr>
              <a:t>MASTER THE TIDYVERSE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sp>
        <p:nvSpPr>
          <p:cNvPr id="150" name="Line"/>
          <p:cNvSpPr/>
          <p:nvPr/>
        </p:nvSpPr>
        <p:spPr>
          <a:xfrm>
            <a:off x="4262526" y="7917415"/>
            <a:ext cx="134872" cy="4104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085" y="18522"/>
                  <a:pt x="14700" y="15428"/>
                  <a:pt x="11447" y="12320"/>
                </a:cubicBezTo>
                <a:cubicBezTo>
                  <a:pt x="7838" y="8871"/>
                  <a:pt x="4390" y="5403"/>
                  <a:pt x="1493" y="1882"/>
                </a:cubicBezTo>
                <a:cubicBezTo>
                  <a:pt x="977" y="1256"/>
                  <a:pt x="480" y="629"/>
                  <a:pt x="0" y="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51" name="Line"/>
          <p:cNvSpPr/>
          <p:nvPr/>
        </p:nvSpPr>
        <p:spPr>
          <a:xfrm>
            <a:off x="5706332" y="10254066"/>
            <a:ext cx="764340" cy="6265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187" y="18728"/>
                  <a:pt x="14860" y="15707"/>
                  <a:pt x="11626" y="12543"/>
                </a:cubicBezTo>
                <a:cubicBezTo>
                  <a:pt x="7902" y="8901"/>
                  <a:pt x="4303" y="5073"/>
                  <a:pt x="868" y="1030"/>
                </a:cubicBezTo>
                <a:cubicBezTo>
                  <a:pt x="578" y="688"/>
                  <a:pt x="288" y="345"/>
                  <a:pt x="0" y="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52" name="Line"/>
          <p:cNvSpPr/>
          <p:nvPr/>
        </p:nvSpPr>
        <p:spPr>
          <a:xfrm>
            <a:off x="14370783" y="12159263"/>
            <a:ext cx="850189" cy="1985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7" y="3670"/>
                  <a:pt x="15229" y="7255"/>
                  <a:pt x="12035" y="10755"/>
                </a:cubicBezTo>
                <a:cubicBezTo>
                  <a:pt x="8603" y="14516"/>
                  <a:pt x="5161" y="18181"/>
                  <a:pt x="1662" y="20566"/>
                </a:cubicBezTo>
                <a:cubicBezTo>
                  <a:pt x="1109" y="20943"/>
                  <a:pt x="555" y="21288"/>
                  <a:pt x="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53" name="Line"/>
          <p:cNvSpPr/>
          <p:nvPr/>
        </p:nvSpPr>
        <p:spPr>
          <a:xfrm>
            <a:off x="13994187" y="1275394"/>
            <a:ext cx="1210934" cy="26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439" y="2364"/>
                  <a:pt x="6859" y="5274"/>
                  <a:pt x="10255" y="8726"/>
                </a:cubicBezTo>
                <a:cubicBezTo>
                  <a:pt x="13764" y="12295"/>
                  <a:pt x="17245" y="16439"/>
                  <a:pt x="20726" y="20564"/>
                </a:cubicBezTo>
                <a:cubicBezTo>
                  <a:pt x="21017" y="20910"/>
                  <a:pt x="21309" y="21255"/>
                  <a:pt x="2160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54" name="Line"/>
          <p:cNvSpPr/>
          <p:nvPr/>
        </p:nvSpPr>
        <p:spPr>
          <a:xfrm>
            <a:off x="18274087" y="3091494"/>
            <a:ext cx="542435" cy="4845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354" y="2935"/>
                  <a:pt x="6624" y="5986"/>
                  <a:pt x="9807" y="9151"/>
                </a:cubicBezTo>
                <a:cubicBezTo>
                  <a:pt x="13455" y="12779"/>
                  <a:pt x="16985" y="16553"/>
                  <a:pt x="20477" y="20370"/>
                </a:cubicBezTo>
                <a:cubicBezTo>
                  <a:pt x="20852" y="20779"/>
                  <a:pt x="21226" y="21189"/>
                  <a:pt x="2160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55" name="Line"/>
          <p:cNvSpPr/>
          <p:nvPr/>
        </p:nvSpPr>
        <p:spPr>
          <a:xfrm>
            <a:off x="20084445" y="7688005"/>
            <a:ext cx="97143" cy="3786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55" y="3093"/>
                  <a:pt x="16785" y="6160"/>
                  <a:pt x="13598" y="9193"/>
                </a:cubicBezTo>
                <a:cubicBezTo>
                  <a:pt x="9915" y="12698"/>
                  <a:pt x="5546" y="16154"/>
                  <a:pt x="1921" y="19663"/>
                </a:cubicBezTo>
                <a:cubicBezTo>
                  <a:pt x="1255" y="20307"/>
                  <a:pt x="615" y="20953"/>
                  <a:pt x="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56" name="Line"/>
          <p:cNvSpPr/>
          <p:nvPr/>
        </p:nvSpPr>
        <p:spPr>
          <a:xfrm>
            <a:off x="18443156" y="9927238"/>
            <a:ext cx="554157" cy="54803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88" y="1992"/>
                  <a:pt x="18133" y="3946"/>
                  <a:pt x="16337" y="5861"/>
                </a:cubicBezTo>
                <a:cubicBezTo>
                  <a:pt x="11589" y="10925"/>
                  <a:pt x="6561" y="15709"/>
                  <a:pt x="1404" y="20345"/>
                </a:cubicBezTo>
                <a:cubicBezTo>
                  <a:pt x="937" y="20764"/>
                  <a:pt x="469" y="21183"/>
                  <a:pt x="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57" name="Deploy app or publish paper"/>
          <p:cNvSpPr/>
          <p:nvPr/>
        </p:nvSpPr>
        <p:spPr>
          <a:xfrm>
            <a:off x="3287208" y="8320443"/>
            <a:ext cx="3603831"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7" tIns="71437" rIns="71437" bIns="71437" anchor="ctr"/>
          <a:lstStyle>
            <a:lvl1pPr>
              <a:defRPr sz="3800">
                <a:solidFill>
                  <a:srgbClr val="FFFFFF"/>
                </a:solidFill>
                <a:latin typeface="Source Sans Pro"/>
                <a:ea typeface="Source Sans Pro"/>
                <a:cs typeface="Source Sans Pro"/>
                <a:sym typeface="Source Sans Pro"/>
              </a:defRPr>
            </a:lvl1pPr>
          </a:lstStyle>
          <a:p>
            <a:r>
              <a:t>Deploy app or publish paper</a:t>
            </a:r>
          </a:p>
        </p:txBody>
      </p:sp>
      <p:sp>
        <p:nvSpPr>
          <p:cNvPr id="158" name="Build app or write paper"/>
          <p:cNvSpPr/>
          <p:nvPr/>
        </p:nvSpPr>
        <p:spPr>
          <a:xfrm>
            <a:off x="6467290" y="10490020"/>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7" tIns="71437" rIns="71437" bIns="71437" anchor="ctr"/>
          <a:lstStyle>
            <a:lvl1pPr>
              <a:defRPr sz="3800">
                <a:solidFill>
                  <a:srgbClr val="FFFFFF"/>
                </a:solidFill>
                <a:latin typeface="Source Sans Pro"/>
                <a:ea typeface="Source Sans Pro"/>
                <a:cs typeface="Source Sans Pro"/>
                <a:sym typeface="Source Sans Pro"/>
              </a:defRPr>
            </a:lvl1pPr>
          </a:lstStyle>
          <a:p>
            <a:r>
              <a:t>Build app or write paper</a:t>
            </a:r>
          </a:p>
        </p:txBody>
      </p:sp>
      <p:sp>
        <p:nvSpPr>
          <p:cNvPr id="159" name="Write code to apply a modeling algorithm."/>
          <p:cNvSpPr/>
          <p:nvPr/>
        </p:nvSpPr>
        <p:spPr>
          <a:xfrm>
            <a:off x="17573285" y="8253031"/>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7" tIns="71437" rIns="71437" bIns="71437" anchor="ctr"/>
          <a:lstStyle>
            <a:lvl1pPr>
              <a:defRPr sz="3100">
                <a:solidFill>
                  <a:srgbClr val="FFFFFF"/>
                </a:solidFill>
                <a:latin typeface="Source Sans Pro"/>
                <a:ea typeface="Source Sans Pro"/>
                <a:cs typeface="Source Sans Pro"/>
                <a:sym typeface="Source Sans Pro"/>
              </a:defRPr>
            </a:lvl1pPr>
          </a:lstStyle>
          <a:p>
            <a:r>
              <a:t>Write code to apply a modeling algorithm.</a:t>
            </a:r>
          </a:p>
        </p:txBody>
      </p:sp>
      <p:sp>
        <p:nvSpPr>
          <p:cNvPr id="160" name="Transform the data. Do feature engineering."/>
          <p:cNvSpPr/>
          <p:nvPr/>
        </p:nvSpPr>
        <p:spPr>
          <a:xfrm>
            <a:off x="18451774" y="6016043"/>
            <a:ext cx="3603831"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7" tIns="71437" rIns="71437" bIns="71437" anchor="ctr"/>
          <a:lstStyle>
            <a:lvl1pPr>
              <a:defRPr sz="3100">
                <a:solidFill>
                  <a:srgbClr val="FFFFFF"/>
                </a:solidFill>
                <a:latin typeface="Source Sans Pro"/>
                <a:ea typeface="Source Sans Pro"/>
                <a:cs typeface="Source Sans Pro"/>
                <a:sym typeface="Source Sans Pro"/>
              </a:defRPr>
            </a:lvl1pPr>
          </a:lstStyle>
          <a:p>
            <a:r>
              <a:t>Transform the data. Do feature engineering.</a:t>
            </a:r>
          </a:p>
        </p:txBody>
      </p:sp>
      <p:sp>
        <p:nvSpPr>
          <p:cNvPr id="161" name="Visualize the data and/or results"/>
          <p:cNvSpPr/>
          <p:nvPr/>
        </p:nvSpPr>
        <p:spPr>
          <a:xfrm>
            <a:off x="14668465" y="10490020"/>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7" tIns="71437" rIns="71437" bIns="71437" anchor="ctr"/>
          <a:lstStyle>
            <a:lvl1pPr>
              <a:defRPr sz="3300">
                <a:solidFill>
                  <a:srgbClr val="FFFFFF"/>
                </a:solidFill>
                <a:latin typeface="Source Sans Pro"/>
                <a:ea typeface="Source Sans Pro"/>
                <a:cs typeface="Source Sans Pro"/>
                <a:sym typeface="Source Sans Pro"/>
              </a:defRPr>
            </a:lvl1pPr>
          </a:lstStyle>
          <a:p>
            <a:r>
              <a:t>Visualize the data and/or results</a:t>
            </a:r>
          </a:p>
        </p:txBody>
      </p:sp>
      <p:sp>
        <p:nvSpPr>
          <p:cNvPr id="162" name="Tidy data into useable form"/>
          <p:cNvSpPr/>
          <p:nvPr/>
        </p:nvSpPr>
        <p:spPr>
          <a:xfrm>
            <a:off x="14668465" y="1720313"/>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7" tIns="71437" rIns="71437" bIns="71437" anchor="ctr"/>
          <a:lstStyle>
            <a:lvl1pPr>
              <a:defRPr sz="3600">
                <a:solidFill>
                  <a:srgbClr val="FFFFFF"/>
                </a:solidFill>
                <a:latin typeface="Source Sans Pro"/>
                <a:ea typeface="Source Sans Pro"/>
                <a:cs typeface="Source Sans Pro"/>
                <a:sym typeface="Source Sans Pro"/>
              </a:defRPr>
            </a:lvl1pPr>
          </a:lstStyle>
          <a:p>
            <a:r>
              <a:t>Tidy data into useable form</a:t>
            </a:r>
          </a:p>
        </p:txBody>
      </p:sp>
      <p:sp>
        <p:nvSpPr>
          <p:cNvPr id="163" name="Import data into software"/>
          <p:cNvSpPr/>
          <p:nvPr/>
        </p:nvSpPr>
        <p:spPr>
          <a:xfrm>
            <a:off x="10386545" y="957418"/>
            <a:ext cx="3603831"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7" tIns="71437" rIns="71437" bIns="71437" anchor="ctr"/>
          <a:lstStyle>
            <a:lvl1pPr>
              <a:defRPr sz="3600">
                <a:solidFill>
                  <a:srgbClr val="FFFFFF"/>
                </a:solidFill>
                <a:latin typeface="Source Sans Pro"/>
                <a:ea typeface="Source Sans Pro"/>
                <a:cs typeface="Source Sans Pro"/>
                <a:sym typeface="Source Sans Pro"/>
              </a:defRPr>
            </a:lvl1pPr>
          </a:lstStyle>
          <a:p>
            <a:r>
              <a:t>Import data into software</a:t>
            </a:r>
          </a:p>
        </p:txBody>
      </p:sp>
      <p:grpSp>
        <p:nvGrpSpPr>
          <p:cNvPr id="174" name="Group"/>
          <p:cNvGrpSpPr/>
          <p:nvPr/>
        </p:nvGrpSpPr>
        <p:grpSpPr>
          <a:xfrm>
            <a:off x="2328394" y="1341737"/>
            <a:ext cx="18848723" cy="11477275"/>
            <a:chOff x="0" y="0"/>
            <a:chExt cx="18848722" cy="11477273"/>
          </a:xfrm>
        </p:grpSpPr>
        <p:sp>
          <p:nvSpPr>
            <p:cNvPr id="164" name="Line"/>
            <p:cNvSpPr/>
            <p:nvPr/>
          </p:nvSpPr>
          <p:spPr>
            <a:xfrm>
              <a:off x="7522143" y="10985059"/>
              <a:ext cx="728585" cy="1331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091" y="19198"/>
                    <a:pt x="14595" y="16274"/>
                    <a:pt x="11115" y="12832"/>
                  </a:cubicBezTo>
                  <a:cubicBezTo>
                    <a:pt x="7388" y="9146"/>
                    <a:pt x="3682" y="4866"/>
                    <a:pt x="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65" name="Line"/>
            <p:cNvSpPr/>
            <p:nvPr/>
          </p:nvSpPr>
          <p:spPr>
            <a:xfrm>
              <a:off x="1881858" y="4290255"/>
              <a:ext cx="100452" cy="3892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112" y="19127"/>
                    <a:pt x="4254" y="16655"/>
                    <a:pt x="6425" y="14186"/>
                  </a:cubicBezTo>
                  <a:cubicBezTo>
                    <a:pt x="9044" y="11207"/>
                    <a:pt x="11706" y="8230"/>
                    <a:pt x="14977" y="5295"/>
                  </a:cubicBezTo>
                  <a:cubicBezTo>
                    <a:pt x="16963" y="3512"/>
                    <a:pt x="19172" y="1746"/>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66" name="Line"/>
            <p:cNvSpPr/>
            <p:nvPr/>
          </p:nvSpPr>
          <p:spPr>
            <a:xfrm>
              <a:off x="3058369" y="1921681"/>
              <a:ext cx="524327" cy="5170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745" y="18405"/>
                    <a:pt x="5579" y="15289"/>
                    <a:pt x="8499" y="12256"/>
                  </a:cubicBezTo>
                  <a:cubicBezTo>
                    <a:pt x="12089" y="8527"/>
                    <a:pt x="15807" y="4924"/>
                    <a:pt x="19735" y="1564"/>
                  </a:cubicBezTo>
                  <a:cubicBezTo>
                    <a:pt x="20352" y="1036"/>
                    <a:pt x="20973" y="515"/>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67" name="Line"/>
            <p:cNvSpPr/>
            <p:nvPr/>
          </p:nvSpPr>
          <p:spPr>
            <a:xfrm>
              <a:off x="6287344" y="0"/>
              <a:ext cx="1387245" cy="3781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779" y="18013"/>
                    <a:pt x="5589" y="14758"/>
                    <a:pt x="8426" y="11840"/>
                  </a:cubicBezTo>
                  <a:cubicBezTo>
                    <a:pt x="11694" y="8479"/>
                    <a:pt x="14994" y="5568"/>
                    <a:pt x="18300" y="2763"/>
                  </a:cubicBezTo>
                  <a:cubicBezTo>
                    <a:pt x="19400" y="1830"/>
                    <a:pt x="20499" y="909"/>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68" name="Line"/>
            <p:cNvSpPr/>
            <p:nvPr/>
          </p:nvSpPr>
          <p:spPr>
            <a:xfrm>
              <a:off x="17688768" y="4106897"/>
              <a:ext cx="115621" cy="3859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114" y="3489"/>
                    <a:pt x="8077" y="6994"/>
                    <a:pt x="11887" y="10514"/>
                  </a:cubicBezTo>
                  <a:cubicBezTo>
                    <a:pt x="15128" y="13508"/>
                    <a:pt x="18262" y="16517"/>
                    <a:pt x="20378" y="19602"/>
                  </a:cubicBezTo>
                  <a:cubicBezTo>
                    <a:pt x="20833" y="20265"/>
                    <a:pt x="21240" y="20931"/>
                    <a:pt x="2160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69" name="Form Hypothesis"/>
            <p:cNvSpPr/>
            <p:nvPr/>
          </p:nvSpPr>
          <p:spPr>
            <a:xfrm>
              <a:off x="0" y="4680656"/>
              <a:ext cx="3603831" cy="1671214"/>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Form Hypothesis</a:t>
              </a:r>
            </a:p>
          </p:txBody>
        </p:sp>
        <p:sp>
          <p:nvSpPr>
            <p:cNvPr id="170" name="Design Experiment"/>
            <p:cNvSpPr/>
            <p:nvPr/>
          </p:nvSpPr>
          <p:spPr>
            <a:xfrm>
              <a:off x="958813" y="2434622"/>
              <a:ext cx="3603831" cy="1671214"/>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Design Experiment</a:t>
              </a:r>
            </a:p>
          </p:txBody>
        </p:sp>
        <p:sp>
          <p:nvSpPr>
            <p:cNvPr id="171" name="Collect…"/>
            <p:cNvSpPr/>
            <p:nvPr/>
          </p:nvSpPr>
          <p:spPr>
            <a:xfrm>
              <a:off x="3769878" y="378576"/>
              <a:ext cx="3603831" cy="1671214"/>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t>Collect </a:t>
              </a:r>
            </a:p>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t>Data</a:t>
              </a:r>
            </a:p>
          </p:txBody>
        </p:sp>
        <p:sp>
          <p:nvSpPr>
            <p:cNvPr id="172" name="Explore or Test"/>
            <p:cNvSpPr/>
            <p:nvPr/>
          </p:nvSpPr>
          <p:spPr>
            <a:xfrm>
              <a:off x="15244891" y="2434622"/>
              <a:ext cx="3603831" cy="1671214"/>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Explore or Test</a:t>
              </a:r>
            </a:p>
          </p:txBody>
        </p:sp>
        <p:sp>
          <p:nvSpPr>
            <p:cNvPr id="173" name="Communicate Results"/>
            <p:cNvSpPr/>
            <p:nvPr/>
          </p:nvSpPr>
          <p:spPr>
            <a:xfrm>
              <a:off x="8247701" y="9806059"/>
              <a:ext cx="3794688" cy="1671214"/>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4500"/>
                <a:t>Communicate</a:t>
              </a:r>
              <a:r>
                <a:t> Results</a:t>
              </a:r>
            </a:p>
          </p:txBody>
        </p:sp>
      </p:grpSp>
      <p:grpSp>
        <p:nvGrpSpPr>
          <p:cNvPr id="177" name="Group"/>
          <p:cNvGrpSpPr/>
          <p:nvPr/>
        </p:nvGrpSpPr>
        <p:grpSpPr>
          <a:xfrm>
            <a:off x="8640112" y="4234435"/>
            <a:ext cx="7103776" cy="5234429"/>
            <a:chOff x="0" y="0"/>
            <a:chExt cx="7103774" cy="5234428"/>
          </a:xfrm>
        </p:grpSpPr>
        <p:sp>
          <p:nvSpPr>
            <p:cNvPr id="175" name="Rectangle"/>
            <p:cNvSpPr/>
            <p:nvPr/>
          </p:nvSpPr>
          <p:spPr>
            <a:xfrm>
              <a:off x="0" y="0"/>
              <a:ext cx="7103775" cy="5234429"/>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5000">
                  <a:solidFill>
                    <a:srgbClr val="FFFFFF"/>
                  </a:solidFill>
                  <a:latin typeface="Gill Sans Light"/>
                  <a:ea typeface="Gill Sans Light"/>
                  <a:cs typeface="Gill Sans Light"/>
                  <a:sym typeface="Gill Sans Light"/>
                </a:defRPr>
              </a:pPr>
              <a:endParaRPr/>
            </a:p>
          </p:txBody>
        </p:sp>
        <p:pic>
          <p:nvPicPr>
            <p:cNvPr id="176" name="R-logo.001.png" descr="R-logo.001.png"/>
            <p:cNvPicPr>
              <a:picLocks noChangeAspect="1"/>
            </p:cNvPicPr>
            <p:nvPr/>
          </p:nvPicPr>
          <p:blipFill>
            <a:blip r:embed="rId4">
              <a:extLst/>
            </a:blip>
            <a:srcRect l="3004" t="18912" r="54323" b="19729"/>
            <a:stretch>
              <a:fillRect/>
            </a:stretch>
          </p:blipFill>
          <p:spPr>
            <a:xfrm>
              <a:off x="241031" y="116390"/>
              <a:ext cx="6183947" cy="5001693"/>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mph" fill="hold" grpId="1" nodeType="clickEffect">
                                  <p:stCondLst>
                                    <p:cond delay="0"/>
                                  </p:stCondLst>
                                  <p:childTnLst>
                                    <p:set>
                                      <p:cBhvr>
                                        <p:cTn id="6" dur="indefinite" fill="hold"/>
                                        <p:tgtEl>
                                          <p:spTgt spid="174"/>
                                        </p:tgtEl>
                                        <p:attrNameLst>
                                          <p:attrName>style.opacity</p:attrName>
                                        </p:attrNameLst>
                                      </p:cBhvr>
                                      <p:to>
                                        <p:strVal val="0.25"/>
                                      </p:to>
                                    </p:set>
                                    <p:animEffect filter="image" prLst="opacity: 0.25; ">
                                      <p:cBhvr>
                                        <p:cTn id="7" dur="indefinite" fill="hold"/>
                                        <p:tgtEl>
                                          <p:spTgt spid="174"/>
                                        </p:tgtEl>
                                      </p:cBhvr>
                                    </p:animEffect>
                                  </p:childTnLst>
                                </p:cTn>
                              </p:par>
                            </p:childTnLst>
                          </p:cTn>
                        </p:par>
                        <p:par>
                          <p:cTn id="8" fill="hold">
                            <p:stCondLst>
                              <p:cond delay="499"/>
                            </p:stCondLst>
                            <p:childTnLst>
                              <p:par>
                                <p:cTn id="9" presetID="9" presetClass="entr" fill="hold" grpId="2" nodeType="afterEffect">
                                  <p:stCondLst>
                                    <p:cond delay="0"/>
                                  </p:stCondLst>
                                  <p:iterate>
                                    <p:tmAbs val="0"/>
                                  </p:iterate>
                                  <p:childTnLst>
                                    <p:set>
                                      <p:cBhvr>
                                        <p:cTn id="10" fill="hold"/>
                                        <p:tgtEl>
                                          <p:spTgt spid="177"/>
                                        </p:tgtEl>
                                        <p:attrNameLst>
                                          <p:attrName>style.visibility</p:attrName>
                                        </p:attrNameLst>
                                      </p:cBhvr>
                                      <p:to>
                                        <p:strVal val="visible"/>
                                      </p:to>
                                    </p:set>
                                    <p:animEffect transition="in" filter="dissolve">
                                      <p:cBhvr>
                                        <p:cTn id="11" dur="499"/>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1" animBg="1" advAuto="0"/>
      <p:bldP spid="177" grpId="2"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Line"/>
          <p:cNvSpPr/>
          <p:nvPr/>
        </p:nvSpPr>
        <p:spPr>
          <a:xfrm flipV="1">
            <a:off x="13756754" y="7781504"/>
            <a:ext cx="6357579" cy="1"/>
          </a:xfrm>
          <a:prstGeom prst="line">
            <a:avLst/>
          </a:prstGeom>
          <a:ln w="101600">
            <a:solidFill>
              <a:srgbClr val="A8D379"/>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182"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sp>
        <p:nvSpPr>
          <p:cNvPr id="183" name="R - A computer language for scientists"/>
          <p:cNvSpPr txBox="1"/>
          <p:nvPr/>
        </p:nvSpPr>
        <p:spPr>
          <a:xfrm>
            <a:off x="4007752" y="627000"/>
            <a:ext cx="16368496" cy="239686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fontScale="92500" lnSpcReduction="10000"/>
          </a:bodyPr>
          <a:lstStyle/>
          <a:p>
            <a:pPr defTabSz="368045">
              <a:defRPr sz="8442">
                <a:latin typeface="Source Sans Pro"/>
                <a:ea typeface="Source Sans Pro"/>
                <a:cs typeface="Source Sans Pro"/>
                <a:sym typeface="Source Sans Pro"/>
              </a:defRPr>
            </a:pPr>
            <a:r>
              <a:rPr b="1"/>
              <a:t>R</a:t>
            </a:r>
            <a:r>
              <a:t> </a:t>
            </a:r>
            <a:r>
              <a:rPr>
                <a:latin typeface="Source Sans Pro Light"/>
                <a:ea typeface="Source Sans Pro Light"/>
                <a:cs typeface="Source Sans Pro Light"/>
                <a:sym typeface="Source Sans Pro Light"/>
              </a:rPr>
              <a:t>- A computer language for scientists</a:t>
            </a:r>
          </a:p>
        </p:txBody>
      </p:sp>
      <p:pic>
        <p:nvPicPr>
          <p:cNvPr id="184" name="Image" descr="Image"/>
          <p:cNvPicPr>
            <a:picLocks noChangeAspect="1"/>
          </p:cNvPicPr>
          <p:nvPr/>
        </p:nvPicPr>
        <p:blipFill>
          <a:blip r:embed="rId4">
            <a:extLst/>
          </a:blip>
          <a:stretch>
            <a:fillRect/>
          </a:stretch>
        </p:blipFill>
        <p:spPr>
          <a:xfrm>
            <a:off x="1868245" y="6024996"/>
            <a:ext cx="2728682" cy="2091812"/>
          </a:xfrm>
          <a:prstGeom prst="rect">
            <a:avLst/>
          </a:prstGeom>
          <a:ln w="12700">
            <a:miter lim="400000"/>
          </a:ln>
        </p:spPr>
      </p:pic>
      <p:sp>
        <p:nvSpPr>
          <p:cNvPr id="185" name="Line"/>
          <p:cNvSpPr/>
          <p:nvPr/>
        </p:nvSpPr>
        <p:spPr>
          <a:xfrm>
            <a:off x="4705478" y="9042853"/>
            <a:ext cx="15459655"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grpSp>
        <p:nvGrpSpPr>
          <p:cNvPr id="188" name="Group"/>
          <p:cNvGrpSpPr/>
          <p:nvPr/>
        </p:nvGrpSpPr>
        <p:grpSpPr>
          <a:xfrm>
            <a:off x="20760295" y="5376007"/>
            <a:ext cx="1755460" cy="2723988"/>
            <a:chOff x="0" y="0"/>
            <a:chExt cx="1755459" cy="2723987"/>
          </a:xfrm>
        </p:grpSpPr>
        <p:pic>
          <p:nvPicPr>
            <p:cNvPr id="186" name="server5.png" descr="server5.png"/>
            <p:cNvPicPr>
              <a:picLocks noChangeAspect="1"/>
            </p:cNvPicPr>
            <p:nvPr/>
          </p:nvPicPr>
          <p:blipFill>
            <a:blip r:embed="rId5">
              <a:extLst/>
            </a:blip>
            <a:stretch>
              <a:fillRect/>
            </a:stretch>
          </p:blipFill>
          <p:spPr>
            <a:xfrm>
              <a:off x="0" y="0"/>
              <a:ext cx="1755460" cy="2723988"/>
            </a:xfrm>
            <a:prstGeom prst="rect">
              <a:avLst/>
            </a:prstGeom>
            <a:ln w="12700" cap="flat">
              <a:noFill/>
              <a:miter lim="400000"/>
            </a:ln>
            <a:effectLst/>
          </p:spPr>
        </p:pic>
        <p:pic>
          <p:nvPicPr>
            <p:cNvPr id="187" name="server5.png" descr="server5.png"/>
            <p:cNvPicPr>
              <a:picLocks noChangeAspect="1"/>
            </p:cNvPicPr>
            <p:nvPr/>
          </p:nvPicPr>
          <p:blipFill>
            <a:blip r:embed="rId6">
              <a:extLst/>
            </a:blip>
            <a:stretch>
              <a:fillRect/>
            </a:stretch>
          </p:blipFill>
          <p:spPr>
            <a:xfrm>
              <a:off x="28957" y="44933"/>
              <a:ext cx="1697545" cy="2634122"/>
            </a:xfrm>
            <a:prstGeom prst="rect">
              <a:avLst/>
            </a:prstGeom>
            <a:ln w="12700" cap="flat">
              <a:noFill/>
              <a:miter lim="400000"/>
            </a:ln>
            <a:effectLst/>
          </p:spPr>
        </p:pic>
      </p:grpSp>
      <p:sp>
        <p:nvSpPr>
          <p:cNvPr id="189" name="Human thought"/>
          <p:cNvSpPr txBox="1"/>
          <p:nvPr/>
        </p:nvSpPr>
        <p:spPr>
          <a:xfrm>
            <a:off x="2128931" y="8241589"/>
            <a:ext cx="2207309" cy="160253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lnSpc>
                <a:spcPct val="90000"/>
              </a:lnSpc>
              <a:defRPr sz="3500">
                <a:latin typeface="Source Sans Pro"/>
                <a:ea typeface="Source Sans Pro"/>
                <a:cs typeface="Source Sans Pro"/>
                <a:sym typeface="Source Sans Pro"/>
              </a:defRPr>
            </a:lvl1pPr>
          </a:lstStyle>
          <a:p>
            <a:r>
              <a:t>Human thought</a:t>
            </a:r>
          </a:p>
        </p:txBody>
      </p:sp>
      <p:sp>
        <p:nvSpPr>
          <p:cNvPr id="190" name="Machine language"/>
          <p:cNvSpPr txBox="1"/>
          <p:nvPr/>
        </p:nvSpPr>
        <p:spPr>
          <a:xfrm>
            <a:off x="20534371" y="8241589"/>
            <a:ext cx="2207309" cy="160253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lnSpc>
                <a:spcPct val="90000"/>
              </a:lnSpc>
              <a:defRPr sz="3500">
                <a:latin typeface="Source Sans Pro"/>
                <a:ea typeface="Source Sans Pro"/>
                <a:cs typeface="Source Sans Pro"/>
                <a:sym typeface="Source Sans Pro"/>
              </a:defRPr>
            </a:lvl1pPr>
          </a:lstStyle>
          <a:p>
            <a:r>
              <a:t>Machine language</a:t>
            </a:r>
          </a:p>
        </p:txBody>
      </p:sp>
      <p:grpSp>
        <p:nvGrpSpPr>
          <p:cNvPr id="193" name="Group"/>
          <p:cNvGrpSpPr/>
          <p:nvPr/>
        </p:nvGrpSpPr>
        <p:grpSpPr>
          <a:xfrm>
            <a:off x="12806098" y="6641358"/>
            <a:ext cx="1842642" cy="1332227"/>
            <a:chOff x="0" y="0"/>
            <a:chExt cx="1842641" cy="1332225"/>
          </a:xfrm>
        </p:grpSpPr>
        <p:sp>
          <p:nvSpPr>
            <p:cNvPr id="191" name="Line"/>
            <p:cNvSpPr/>
            <p:nvPr/>
          </p:nvSpPr>
          <p:spPr>
            <a:xfrm flipV="1">
              <a:off x="995874" y="948069"/>
              <a:ext cx="1" cy="384157"/>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92" name="C++"/>
            <p:cNvSpPr txBox="1"/>
            <p:nvPr/>
          </p:nvSpPr>
          <p:spPr>
            <a:xfrm>
              <a:off x="0" y="0"/>
              <a:ext cx="1842642" cy="11130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defTabSz="825500">
                <a:defRPr sz="7200">
                  <a:latin typeface="Arial"/>
                  <a:ea typeface="Arial"/>
                  <a:cs typeface="Arial"/>
                  <a:sym typeface="Arial"/>
                </a:defRPr>
              </a:lvl1pPr>
            </a:lstStyle>
            <a:p>
              <a:r>
                <a:t>C++</a:t>
              </a:r>
            </a:p>
          </p:txBody>
        </p:sp>
      </p:grpSp>
      <p:sp>
        <p:nvSpPr>
          <p:cNvPr id="194" name="Line"/>
          <p:cNvSpPr/>
          <p:nvPr/>
        </p:nvSpPr>
        <p:spPr>
          <a:xfrm flipV="1">
            <a:off x="6889391" y="6575601"/>
            <a:ext cx="13224942" cy="1"/>
          </a:xfrm>
          <a:prstGeom prst="line">
            <a:avLst/>
          </a:prstGeom>
          <a:ln w="101600">
            <a:solidFill>
              <a:srgbClr val="78AAD6"/>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195" name="Line"/>
          <p:cNvSpPr/>
          <p:nvPr/>
        </p:nvSpPr>
        <p:spPr>
          <a:xfrm>
            <a:off x="4705478" y="7781502"/>
            <a:ext cx="8941452"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196" name="Line"/>
          <p:cNvSpPr/>
          <p:nvPr/>
        </p:nvSpPr>
        <p:spPr>
          <a:xfrm>
            <a:off x="4705478" y="6575602"/>
            <a:ext cx="2074089"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grpSp>
        <p:nvGrpSpPr>
          <p:cNvPr id="199" name="Group"/>
          <p:cNvGrpSpPr/>
          <p:nvPr/>
        </p:nvGrpSpPr>
        <p:grpSpPr>
          <a:xfrm>
            <a:off x="5986394" y="5114726"/>
            <a:ext cx="1453100" cy="1652957"/>
            <a:chOff x="0" y="0"/>
            <a:chExt cx="1453099" cy="1652955"/>
          </a:xfrm>
        </p:grpSpPr>
        <p:pic>
          <p:nvPicPr>
            <p:cNvPr id="197" name="R-logo.001.png" descr="R-logo.001.png"/>
            <p:cNvPicPr>
              <a:picLocks noChangeAspect="1"/>
            </p:cNvPicPr>
            <p:nvPr/>
          </p:nvPicPr>
          <p:blipFill>
            <a:blip r:embed="rId7">
              <a:extLst/>
            </a:blip>
            <a:srcRect l="3004" t="18912" r="54323" b="19729"/>
            <a:stretch>
              <a:fillRect/>
            </a:stretch>
          </p:blipFill>
          <p:spPr>
            <a:xfrm>
              <a:off x="0" y="0"/>
              <a:ext cx="1453100" cy="1175295"/>
            </a:xfrm>
            <a:prstGeom prst="rect">
              <a:avLst/>
            </a:prstGeom>
            <a:ln w="12700" cap="flat">
              <a:noFill/>
              <a:miter lim="400000"/>
            </a:ln>
            <a:effectLst/>
          </p:spPr>
        </p:pic>
        <p:sp>
          <p:nvSpPr>
            <p:cNvPr id="198" name="Line"/>
            <p:cNvSpPr/>
            <p:nvPr/>
          </p:nvSpPr>
          <p:spPr>
            <a:xfrm flipV="1">
              <a:off x="952525" y="1268798"/>
              <a:ext cx="1" cy="384158"/>
            </a:xfrm>
            <a:prstGeom prst="line">
              <a:avLst/>
            </a:prstGeom>
            <a:noFill/>
            <a:ln w="101600" cap="flat">
              <a:solidFill>
                <a:srgbClr val="78AAD6"/>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185"/>
                                        </p:tgtEl>
                                        <p:attrNameLst>
                                          <p:attrName>style.visibility</p:attrName>
                                        </p:attrNameLst>
                                      </p:cBhvr>
                                      <p:to>
                                        <p:strVal val="visible"/>
                                      </p:to>
                                    </p:set>
                                    <p:animEffect transition="in" filter="wipe(left)">
                                      <p:cBhvr>
                                        <p:cTn id="7" dur="499"/>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p:tmAbs val="0"/>
                                  </p:iterate>
                                  <p:childTnLst>
                                    <p:set>
                                      <p:cBhvr>
                                        <p:cTn id="11" fill="hold"/>
                                        <p:tgtEl>
                                          <p:spTgt spid="19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3" nodeType="clickEffect">
                                  <p:stCondLst>
                                    <p:cond delay="0"/>
                                  </p:stCondLst>
                                  <p:iterate>
                                    <p:tmAbs val="0"/>
                                  </p:iterate>
                                  <p:childTnLst>
                                    <p:set>
                                      <p:cBhvr>
                                        <p:cTn id="15" fill="hold"/>
                                        <p:tgtEl>
                                          <p:spTgt spid="195"/>
                                        </p:tgtEl>
                                        <p:attrNameLst>
                                          <p:attrName>style.visibility</p:attrName>
                                        </p:attrNameLst>
                                      </p:cBhvr>
                                      <p:to>
                                        <p:strVal val="visible"/>
                                      </p:to>
                                    </p:set>
                                    <p:animEffect transition="in" filter="wipe(left)">
                                      <p:cBhvr>
                                        <p:cTn id="16" dur="400"/>
                                        <p:tgtEl>
                                          <p:spTgt spid="19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4" nodeType="clickEffect">
                                  <p:stCondLst>
                                    <p:cond delay="0"/>
                                  </p:stCondLst>
                                  <p:iterate>
                                    <p:tmAbs val="0"/>
                                  </p:iterate>
                                  <p:childTnLst>
                                    <p:set>
                                      <p:cBhvr>
                                        <p:cTn id="20" fill="hold"/>
                                        <p:tgtEl>
                                          <p:spTgt spid="181"/>
                                        </p:tgtEl>
                                        <p:attrNameLst>
                                          <p:attrName>style.visibility</p:attrName>
                                        </p:attrNameLst>
                                      </p:cBhvr>
                                      <p:to>
                                        <p:strVal val="visible"/>
                                      </p:to>
                                    </p:set>
                                    <p:animEffect transition="in" filter="wipe(left)">
                                      <p:cBhvr>
                                        <p:cTn id="21" dur="399"/>
                                        <p:tgtEl>
                                          <p:spTgt spid="18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5" nodeType="clickEffect">
                                  <p:stCondLst>
                                    <p:cond delay="0"/>
                                  </p:stCondLst>
                                  <p:iterate>
                                    <p:tmAbs val="0"/>
                                  </p:iterate>
                                  <p:childTnLst>
                                    <p:set>
                                      <p:cBhvr>
                                        <p:cTn id="25" fill="hold"/>
                                        <p:tgtEl>
                                          <p:spTgt spid="19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6" nodeType="clickEffect">
                                  <p:stCondLst>
                                    <p:cond delay="0"/>
                                  </p:stCondLst>
                                  <p:iterate>
                                    <p:tmAbs val="0"/>
                                  </p:iterate>
                                  <p:childTnLst>
                                    <p:set>
                                      <p:cBhvr>
                                        <p:cTn id="29" fill="hold"/>
                                        <p:tgtEl>
                                          <p:spTgt spid="196"/>
                                        </p:tgtEl>
                                        <p:attrNameLst>
                                          <p:attrName>style.visibility</p:attrName>
                                        </p:attrNameLst>
                                      </p:cBhvr>
                                      <p:to>
                                        <p:strVal val="visible"/>
                                      </p:to>
                                    </p:set>
                                    <p:animEffect transition="in" filter="wipe(left)">
                                      <p:cBhvr>
                                        <p:cTn id="30" dur="200"/>
                                        <p:tgtEl>
                                          <p:spTgt spid="19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7" nodeType="clickEffect">
                                  <p:stCondLst>
                                    <p:cond delay="0"/>
                                  </p:stCondLst>
                                  <p:iterate>
                                    <p:tmAbs val="0"/>
                                  </p:iterate>
                                  <p:childTnLst>
                                    <p:set>
                                      <p:cBhvr>
                                        <p:cTn id="34" fill="hold"/>
                                        <p:tgtEl>
                                          <p:spTgt spid="194"/>
                                        </p:tgtEl>
                                        <p:attrNameLst>
                                          <p:attrName>style.visibility</p:attrName>
                                        </p:attrNameLst>
                                      </p:cBhvr>
                                      <p:to>
                                        <p:strVal val="visible"/>
                                      </p:to>
                                    </p:set>
                                    <p:animEffect transition="in" filter="wipe(left)">
                                      <p:cBhvr>
                                        <p:cTn id="35" dur="6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4" animBg="1" advAuto="0"/>
      <p:bldP spid="185" grpId="1" animBg="1" advAuto="0"/>
      <p:bldP spid="193" grpId="2" animBg="1" advAuto="0"/>
      <p:bldP spid="194" grpId="7" animBg="1" advAuto="0"/>
      <p:bldP spid="195" grpId="3" animBg="1" advAuto="0"/>
      <p:bldP spid="196" grpId="6" animBg="1" advAuto="0"/>
      <p:bldP spid="199" grpId="5" animBg="1" advAuto="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3" name="Group"/>
          <p:cNvSpPr/>
          <p:nvPr/>
        </p:nvSpPr>
        <p:spPr>
          <a:xfrm flipV="1">
            <a:off x="13756754" y="6575603"/>
            <a:ext cx="6357579" cy="1"/>
          </a:xfrm>
          <a:prstGeom prst="line">
            <a:avLst/>
          </a:prstGeom>
          <a:ln w="101600">
            <a:solidFill>
              <a:srgbClr val="A8D379"/>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204"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sp>
        <p:nvSpPr>
          <p:cNvPr id="205" name="R - A computer language for scientists"/>
          <p:cNvSpPr txBox="1"/>
          <p:nvPr/>
        </p:nvSpPr>
        <p:spPr>
          <a:xfrm>
            <a:off x="4007752" y="627000"/>
            <a:ext cx="16368496" cy="239686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fontScale="92500" lnSpcReduction="10000"/>
          </a:bodyPr>
          <a:lstStyle/>
          <a:p>
            <a:pPr defTabSz="368045">
              <a:defRPr sz="8442">
                <a:latin typeface="Source Sans Pro"/>
                <a:ea typeface="Source Sans Pro"/>
                <a:cs typeface="Source Sans Pro"/>
                <a:sym typeface="Source Sans Pro"/>
              </a:defRPr>
            </a:pPr>
            <a:r>
              <a:rPr b="1"/>
              <a:t>R</a:t>
            </a:r>
            <a:r>
              <a:t> </a:t>
            </a:r>
            <a:r>
              <a:rPr>
                <a:latin typeface="Source Sans Pro Light"/>
                <a:ea typeface="Source Sans Pro Light"/>
                <a:cs typeface="Source Sans Pro Light"/>
                <a:sym typeface="Source Sans Pro Light"/>
              </a:rPr>
              <a:t>- A computer language for scientists</a:t>
            </a:r>
          </a:p>
        </p:txBody>
      </p:sp>
      <p:pic>
        <p:nvPicPr>
          <p:cNvPr id="206" name="Image" descr="Image"/>
          <p:cNvPicPr>
            <a:picLocks noChangeAspect="1"/>
          </p:cNvPicPr>
          <p:nvPr/>
        </p:nvPicPr>
        <p:blipFill>
          <a:blip r:embed="rId4">
            <a:extLst/>
          </a:blip>
          <a:stretch>
            <a:fillRect/>
          </a:stretch>
        </p:blipFill>
        <p:spPr>
          <a:xfrm>
            <a:off x="1868245" y="6024996"/>
            <a:ext cx="2728682" cy="2091812"/>
          </a:xfrm>
          <a:prstGeom prst="rect">
            <a:avLst/>
          </a:prstGeom>
          <a:ln w="12700">
            <a:miter lim="400000"/>
          </a:ln>
        </p:spPr>
      </p:pic>
      <p:sp>
        <p:nvSpPr>
          <p:cNvPr id="207" name="Line"/>
          <p:cNvSpPr/>
          <p:nvPr/>
        </p:nvSpPr>
        <p:spPr>
          <a:xfrm>
            <a:off x="4705478" y="9042853"/>
            <a:ext cx="15459655"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grpSp>
        <p:nvGrpSpPr>
          <p:cNvPr id="210" name="Group"/>
          <p:cNvGrpSpPr/>
          <p:nvPr/>
        </p:nvGrpSpPr>
        <p:grpSpPr>
          <a:xfrm>
            <a:off x="20760295" y="5376007"/>
            <a:ext cx="1755460" cy="2723988"/>
            <a:chOff x="0" y="0"/>
            <a:chExt cx="1755459" cy="2723987"/>
          </a:xfrm>
        </p:grpSpPr>
        <p:pic>
          <p:nvPicPr>
            <p:cNvPr id="208" name="server5.png" descr="server5.png"/>
            <p:cNvPicPr>
              <a:picLocks noChangeAspect="1"/>
            </p:cNvPicPr>
            <p:nvPr/>
          </p:nvPicPr>
          <p:blipFill>
            <a:blip r:embed="rId5">
              <a:extLst/>
            </a:blip>
            <a:stretch>
              <a:fillRect/>
            </a:stretch>
          </p:blipFill>
          <p:spPr>
            <a:xfrm>
              <a:off x="0" y="0"/>
              <a:ext cx="1755460" cy="2723988"/>
            </a:xfrm>
            <a:prstGeom prst="rect">
              <a:avLst/>
            </a:prstGeom>
            <a:ln w="12700" cap="flat">
              <a:noFill/>
              <a:miter lim="400000"/>
            </a:ln>
            <a:effectLst/>
          </p:spPr>
        </p:pic>
        <p:pic>
          <p:nvPicPr>
            <p:cNvPr id="209" name="server5.png" descr="server5.png"/>
            <p:cNvPicPr>
              <a:picLocks noChangeAspect="1"/>
            </p:cNvPicPr>
            <p:nvPr/>
          </p:nvPicPr>
          <p:blipFill>
            <a:blip r:embed="rId6">
              <a:extLst/>
            </a:blip>
            <a:stretch>
              <a:fillRect/>
            </a:stretch>
          </p:blipFill>
          <p:spPr>
            <a:xfrm>
              <a:off x="28957" y="44933"/>
              <a:ext cx="1697545" cy="2634122"/>
            </a:xfrm>
            <a:prstGeom prst="rect">
              <a:avLst/>
            </a:prstGeom>
            <a:ln w="12700" cap="flat">
              <a:noFill/>
              <a:miter lim="400000"/>
            </a:ln>
            <a:effectLst/>
          </p:spPr>
        </p:pic>
      </p:grpSp>
      <p:sp>
        <p:nvSpPr>
          <p:cNvPr id="211" name="Human thought"/>
          <p:cNvSpPr txBox="1"/>
          <p:nvPr/>
        </p:nvSpPr>
        <p:spPr>
          <a:xfrm>
            <a:off x="2128931" y="8241589"/>
            <a:ext cx="2207309" cy="160253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lnSpc>
                <a:spcPct val="90000"/>
              </a:lnSpc>
              <a:defRPr sz="3500">
                <a:latin typeface="Source Sans Pro"/>
                <a:ea typeface="Source Sans Pro"/>
                <a:cs typeface="Source Sans Pro"/>
                <a:sym typeface="Source Sans Pro"/>
              </a:defRPr>
            </a:lvl1pPr>
          </a:lstStyle>
          <a:p>
            <a:r>
              <a:t>Human thought</a:t>
            </a:r>
          </a:p>
        </p:txBody>
      </p:sp>
      <p:sp>
        <p:nvSpPr>
          <p:cNvPr id="212" name="Machine language"/>
          <p:cNvSpPr txBox="1"/>
          <p:nvPr/>
        </p:nvSpPr>
        <p:spPr>
          <a:xfrm>
            <a:off x="20534371" y="8241589"/>
            <a:ext cx="2207309" cy="160253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lnSpc>
                <a:spcPct val="90000"/>
              </a:lnSpc>
              <a:defRPr sz="3500">
                <a:latin typeface="Source Sans Pro"/>
                <a:ea typeface="Source Sans Pro"/>
                <a:cs typeface="Source Sans Pro"/>
                <a:sym typeface="Source Sans Pro"/>
              </a:defRPr>
            </a:lvl1pPr>
          </a:lstStyle>
          <a:p>
            <a:r>
              <a:t>Machine language</a:t>
            </a:r>
          </a:p>
        </p:txBody>
      </p:sp>
      <p:sp>
        <p:nvSpPr>
          <p:cNvPr id="213" name="Group"/>
          <p:cNvSpPr/>
          <p:nvPr/>
        </p:nvSpPr>
        <p:spPr>
          <a:xfrm flipV="1">
            <a:off x="13756754" y="7781504"/>
            <a:ext cx="6357579" cy="1"/>
          </a:xfrm>
          <a:prstGeom prst="line">
            <a:avLst/>
          </a:prstGeom>
          <a:ln w="101600">
            <a:solidFill>
              <a:srgbClr val="A8D379"/>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214" name="Line"/>
          <p:cNvSpPr/>
          <p:nvPr/>
        </p:nvSpPr>
        <p:spPr>
          <a:xfrm flipV="1">
            <a:off x="6889391" y="6575602"/>
            <a:ext cx="6836089" cy="1"/>
          </a:xfrm>
          <a:prstGeom prst="line">
            <a:avLst/>
          </a:prstGeom>
          <a:ln w="101600">
            <a:solidFill>
              <a:srgbClr val="78AAD6"/>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grpSp>
        <p:nvGrpSpPr>
          <p:cNvPr id="217" name="Group"/>
          <p:cNvGrpSpPr/>
          <p:nvPr/>
        </p:nvGrpSpPr>
        <p:grpSpPr>
          <a:xfrm>
            <a:off x="12806098" y="6641358"/>
            <a:ext cx="1842642" cy="1332227"/>
            <a:chOff x="0" y="0"/>
            <a:chExt cx="1842641" cy="1332225"/>
          </a:xfrm>
        </p:grpSpPr>
        <p:sp>
          <p:nvSpPr>
            <p:cNvPr id="215" name="Line"/>
            <p:cNvSpPr/>
            <p:nvPr/>
          </p:nvSpPr>
          <p:spPr>
            <a:xfrm flipV="1">
              <a:off x="995874" y="948069"/>
              <a:ext cx="1" cy="384157"/>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16" name="C++"/>
            <p:cNvSpPr txBox="1"/>
            <p:nvPr/>
          </p:nvSpPr>
          <p:spPr>
            <a:xfrm>
              <a:off x="0" y="0"/>
              <a:ext cx="1842642" cy="11130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defTabSz="825500">
                <a:defRPr sz="7200">
                  <a:latin typeface="Arial"/>
                  <a:ea typeface="Arial"/>
                  <a:cs typeface="Arial"/>
                  <a:sym typeface="Arial"/>
                </a:defRPr>
              </a:lvl1pPr>
            </a:lstStyle>
            <a:p>
              <a:r>
                <a:t>C++</a:t>
              </a:r>
            </a:p>
          </p:txBody>
        </p:sp>
      </p:grpSp>
      <p:sp>
        <p:nvSpPr>
          <p:cNvPr id="218" name="Line"/>
          <p:cNvSpPr/>
          <p:nvPr/>
        </p:nvSpPr>
        <p:spPr>
          <a:xfrm>
            <a:off x="4705478" y="7781502"/>
            <a:ext cx="8941452"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219" name="Line"/>
          <p:cNvSpPr/>
          <p:nvPr/>
        </p:nvSpPr>
        <p:spPr>
          <a:xfrm>
            <a:off x="4705478" y="6575602"/>
            <a:ext cx="2074089"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grpSp>
        <p:nvGrpSpPr>
          <p:cNvPr id="222" name="Group"/>
          <p:cNvGrpSpPr/>
          <p:nvPr/>
        </p:nvGrpSpPr>
        <p:grpSpPr>
          <a:xfrm>
            <a:off x="5986394" y="5114726"/>
            <a:ext cx="1453100" cy="1652957"/>
            <a:chOff x="0" y="0"/>
            <a:chExt cx="1453099" cy="1652955"/>
          </a:xfrm>
        </p:grpSpPr>
        <p:pic>
          <p:nvPicPr>
            <p:cNvPr id="220" name="R-logo.001.png" descr="R-logo.001.png"/>
            <p:cNvPicPr>
              <a:picLocks noChangeAspect="1"/>
            </p:cNvPicPr>
            <p:nvPr/>
          </p:nvPicPr>
          <p:blipFill>
            <a:blip r:embed="rId7">
              <a:extLst/>
            </a:blip>
            <a:srcRect l="3004" t="18912" r="54323" b="19729"/>
            <a:stretch>
              <a:fillRect/>
            </a:stretch>
          </p:blipFill>
          <p:spPr>
            <a:xfrm>
              <a:off x="0" y="0"/>
              <a:ext cx="1453100" cy="1175295"/>
            </a:xfrm>
            <a:prstGeom prst="rect">
              <a:avLst/>
            </a:prstGeom>
            <a:ln w="12700" cap="flat">
              <a:noFill/>
              <a:miter lim="400000"/>
            </a:ln>
            <a:effectLst/>
          </p:spPr>
        </p:pic>
        <p:sp>
          <p:nvSpPr>
            <p:cNvPr id="221" name="Line"/>
            <p:cNvSpPr/>
            <p:nvPr/>
          </p:nvSpPr>
          <p:spPr>
            <a:xfrm flipV="1">
              <a:off x="952525" y="1268798"/>
              <a:ext cx="1" cy="384158"/>
            </a:xfrm>
            <a:prstGeom prst="line">
              <a:avLst/>
            </a:prstGeom>
            <a:noFill/>
            <a:ln w="101600" cap="flat">
              <a:solidFill>
                <a:srgbClr val="78AAD6"/>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23" name="Line"/>
          <p:cNvSpPr/>
          <p:nvPr/>
        </p:nvSpPr>
        <p:spPr>
          <a:xfrm flipV="1">
            <a:off x="13806385" y="6388882"/>
            <a:ext cx="1" cy="384158"/>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27" name="FORTRAN"/>
          <p:cNvSpPr txBox="1"/>
          <p:nvPr/>
        </p:nvSpPr>
        <p:spPr>
          <a:xfrm>
            <a:off x="12598906" y="5634905"/>
            <a:ext cx="2315695" cy="62004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defTabSz="825500">
              <a:defRPr sz="3600">
                <a:latin typeface="Arial"/>
                <a:ea typeface="Arial"/>
                <a:cs typeface="Arial"/>
                <a:sym typeface="Arial"/>
              </a:defRPr>
            </a:lvl1pPr>
          </a:lstStyle>
          <a:p>
            <a:r>
              <a:rPr dirty="0"/>
              <a:t>FORTRAN</a:t>
            </a:r>
          </a:p>
        </p:txBody>
      </p:sp>
    </p:spTree>
    <p:extLst>
      <p:ext uri="{BB962C8B-B14F-4D97-AF65-F5344CB8AC3E}">
        <p14:creationId xmlns:p14="http://schemas.microsoft.com/office/powerpoint/2010/main" val="223631776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3" name="Group"/>
          <p:cNvSpPr/>
          <p:nvPr/>
        </p:nvSpPr>
        <p:spPr>
          <a:xfrm flipV="1">
            <a:off x="13756754" y="6575603"/>
            <a:ext cx="6357579" cy="1"/>
          </a:xfrm>
          <a:prstGeom prst="line">
            <a:avLst/>
          </a:prstGeom>
          <a:ln w="101600">
            <a:solidFill>
              <a:srgbClr val="A8D379"/>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204"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sp>
        <p:nvSpPr>
          <p:cNvPr id="205" name="R - A computer language for scientists"/>
          <p:cNvSpPr txBox="1"/>
          <p:nvPr/>
        </p:nvSpPr>
        <p:spPr>
          <a:xfrm>
            <a:off x="4007752" y="627000"/>
            <a:ext cx="16368496" cy="239686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fontScale="92500" lnSpcReduction="10000"/>
          </a:bodyPr>
          <a:lstStyle/>
          <a:p>
            <a:pPr defTabSz="368045">
              <a:defRPr sz="8442">
                <a:latin typeface="Source Sans Pro"/>
                <a:ea typeface="Source Sans Pro"/>
                <a:cs typeface="Source Sans Pro"/>
                <a:sym typeface="Source Sans Pro"/>
              </a:defRPr>
            </a:pPr>
            <a:r>
              <a:rPr b="1"/>
              <a:t>R</a:t>
            </a:r>
            <a:r>
              <a:t> </a:t>
            </a:r>
            <a:r>
              <a:rPr>
                <a:latin typeface="Source Sans Pro Light"/>
                <a:ea typeface="Source Sans Pro Light"/>
                <a:cs typeface="Source Sans Pro Light"/>
                <a:sym typeface="Source Sans Pro Light"/>
              </a:rPr>
              <a:t>- A computer language for scientists</a:t>
            </a:r>
          </a:p>
        </p:txBody>
      </p:sp>
      <p:pic>
        <p:nvPicPr>
          <p:cNvPr id="206" name="Image" descr="Image"/>
          <p:cNvPicPr>
            <a:picLocks noChangeAspect="1"/>
          </p:cNvPicPr>
          <p:nvPr/>
        </p:nvPicPr>
        <p:blipFill>
          <a:blip r:embed="rId4">
            <a:extLst/>
          </a:blip>
          <a:stretch>
            <a:fillRect/>
          </a:stretch>
        </p:blipFill>
        <p:spPr>
          <a:xfrm>
            <a:off x="1868245" y="6024996"/>
            <a:ext cx="2728682" cy="2091812"/>
          </a:xfrm>
          <a:prstGeom prst="rect">
            <a:avLst/>
          </a:prstGeom>
          <a:ln w="12700">
            <a:miter lim="400000"/>
          </a:ln>
        </p:spPr>
      </p:pic>
      <p:sp>
        <p:nvSpPr>
          <p:cNvPr id="207" name="Line"/>
          <p:cNvSpPr/>
          <p:nvPr/>
        </p:nvSpPr>
        <p:spPr>
          <a:xfrm>
            <a:off x="4705478" y="9042853"/>
            <a:ext cx="15459655"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grpSp>
        <p:nvGrpSpPr>
          <p:cNvPr id="210" name="Group"/>
          <p:cNvGrpSpPr/>
          <p:nvPr/>
        </p:nvGrpSpPr>
        <p:grpSpPr>
          <a:xfrm>
            <a:off x="20760295" y="5376007"/>
            <a:ext cx="1755460" cy="2723988"/>
            <a:chOff x="0" y="0"/>
            <a:chExt cx="1755459" cy="2723987"/>
          </a:xfrm>
        </p:grpSpPr>
        <p:pic>
          <p:nvPicPr>
            <p:cNvPr id="208" name="server5.png" descr="server5.png"/>
            <p:cNvPicPr>
              <a:picLocks noChangeAspect="1"/>
            </p:cNvPicPr>
            <p:nvPr/>
          </p:nvPicPr>
          <p:blipFill>
            <a:blip r:embed="rId5">
              <a:extLst/>
            </a:blip>
            <a:stretch>
              <a:fillRect/>
            </a:stretch>
          </p:blipFill>
          <p:spPr>
            <a:xfrm>
              <a:off x="0" y="0"/>
              <a:ext cx="1755460" cy="2723988"/>
            </a:xfrm>
            <a:prstGeom prst="rect">
              <a:avLst/>
            </a:prstGeom>
            <a:ln w="12700" cap="flat">
              <a:noFill/>
              <a:miter lim="400000"/>
            </a:ln>
            <a:effectLst/>
          </p:spPr>
        </p:pic>
        <p:pic>
          <p:nvPicPr>
            <p:cNvPr id="209" name="server5.png" descr="server5.png"/>
            <p:cNvPicPr>
              <a:picLocks noChangeAspect="1"/>
            </p:cNvPicPr>
            <p:nvPr/>
          </p:nvPicPr>
          <p:blipFill>
            <a:blip r:embed="rId6">
              <a:extLst/>
            </a:blip>
            <a:stretch>
              <a:fillRect/>
            </a:stretch>
          </p:blipFill>
          <p:spPr>
            <a:xfrm>
              <a:off x="28957" y="44933"/>
              <a:ext cx="1697545" cy="2634122"/>
            </a:xfrm>
            <a:prstGeom prst="rect">
              <a:avLst/>
            </a:prstGeom>
            <a:ln w="12700" cap="flat">
              <a:noFill/>
              <a:miter lim="400000"/>
            </a:ln>
            <a:effectLst/>
          </p:spPr>
        </p:pic>
      </p:grpSp>
      <p:sp>
        <p:nvSpPr>
          <p:cNvPr id="211" name="Human thought"/>
          <p:cNvSpPr txBox="1"/>
          <p:nvPr/>
        </p:nvSpPr>
        <p:spPr>
          <a:xfrm>
            <a:off x="2128931" y="8241589"/>
            <a:ext cx="2207309" cy="160253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lnSpc>
                <a:spcPct val="90000"/>
              </a:lnSpc>
              <a:defRPr sz="3500">
                <a:latin typeface="Source Sans Pro"/>
                <a:ea typeface="Source Sans Pro"/>
                <a:cs typeface="Source Sans Pro"/>
                <a:sym typeface="Source Sans Pro"/>
              </a:defRPr>
            </a:lvl1pPr>
          </a:lstStyle>
          <a:p>
            <a:r>
              <a:t>Human thought</a:t>
            </a:r>
          </a:p>
        </p:txBody>
      </p:sp>
      <p:sp>
        <p:nvSpPr>
          <p:cNvPr id="212" name="Machine language"/>
          <p:cNvSpPr txBox="1"/>
          <p:nvPr/>
        </p:nvSpPr>
        <p:spPr>
          <a:xfrm>
            <a:off x="20534371" y="8241589"/>
            <a:ext cx="2207309" cy="160253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lnSpc>
                <a:spcPct val="90000"/>
              </a:lnSpc>
              <a:defRPr sz="3500">
                <a:latin typeface="Source Sans Pro"/>
                <a:ea typeface="Source Sans Pro"/>
                <a:cs typeface="Source Sans Pro"/>
                <a:sym typeface="Source Sans Pro"/>
              </a:defRPr>
            </a:lvl1pPr>
          </a:lstStyle>
          <a:p>
            <a:r>
              <a:t>Machine language</a:t>
            </a:r>
          </a:p>
        </p:txBody>
      </p:sp>
      <p:sp>
        <p:nvSpPr>
          <p:cNvPr id="213" name="Group"/>
          <p:cNvSpPr/>
          <p:nvPr/>
        </p:nvSpPr>
        <p:spPr>
          <a:xfrm flipV="1">
            <a:off x="13756754" y="7781504"/>
            <a:ext cx="6357579" cy="1"/>
          </a:xfrm>
          <a:prstGeom prst="line">
            <a:avLst/>
          </a:prstGeom>
          <a:ln w="101600">
            <a:solidFill>
              <a:srgbClr val="A8D379"/>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214" name="Line"/>
          <p:cNvSpPr/>
          <p:nvPr/>
        </p:nvSpPr>
        <p:spPr>
          <a:xfrm flipV="1">
            <a:off x="6889391" y="6575602"/>
            <a:ext cx="6836089" cy="1"/>
          </a:xfrm>
          <a:prstGeom prst="line">
            <a:avLst/>
          </a:prstGeom>
          <a:ln w="101600">
            <a:solidFill>
              <a:srgbClr val="78AAD6"/>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grpSp>
        <p:nvGrpSpPr>
          <p:cNvPr id="217" name="Group"/>
          <p:cNvGrpSpPr/>
          <p:nvPr/>
        </p:nvGrpSpPr>
        <p:grpSpPr>
          <a:xfrm>
            <a:off x="12806098" y="6641358"/>
            <a:ext cx="1842642" cy="1332227"/>
            <a:chOff x="0" y="0"/>
            <a:chExt cx="1842641" cy="1332225"/>
          </a:xfrm>
        </p:grpSpPr>
        <p:sp>
          <p:nvSpPr>
            <p:cNvPr id="215" name="Line"/>
            <p:cNvSpPr/>
            <p:nvPr/>
          </p:nvSpPr>
          <p:spPr>
            <a:xfrm flipV="1">
              <a:off x="995874" y="948069"/>
              <a:ext cx="1" cy="384157"/>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16" name="C++"/>
            <p:cNvSpPr txBox="1"/>
            <p:nvPr/>
          </p:nvSpPr>
          <p:spPr>
            <a:xfrm>
              <a:off x="0" y="0"/>
              <a:ext cx="1842642" cy="11130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defTabSz="825500">
                <a:defRPr sz="7200">
                  <a:latin typeface="Arial"/>
                  <a:ea typeface="Arial"/>
                  <a:cs typeface="Arial"/>
                  <a:sym typeface="Arial"/>
                </a:defRPr>
              </a:lvl1pPr>
            </a:lstStyle>
            <a:p>
              <a:r>
                <a:t>C++</a:t>
              </a:r>
            </a:p>
          </p:txBody>
        </p:sp>
      </p:grpSp>
      <p:sp>
        <p:nvSpPr>
          <p:cNvPr id="218" name="Line"/>
          <p:cNvSpPr/>
          <p:nvPr/>
        </p:nvSpPr>
        <p:spPr>
          <a:xfrm>
            <a:off x="4705478" y="7781502"/>
            <a:ext cx="8941452"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219" name="Line"/>
          <p:cNvSpPr/>
          <p:nvPr/>
        </p:nvSpPr>
        <p:spPr>
          <a:xfrm>
            <a:off x="4705478" y="6575602"/>
            <a:ext cx="2074089"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grpSp>
        <p:nvGrpSpPr>
          <p:cNvPr id="222" name="Group"/>
          <p:cNvGrpSpPr/>
          <p:nvPr/>
        </p:nvGrpSpPr>
        <p:grpSpPr>
          <a:xfrm>
            <a:off x="5986394" y="5114726"/>
            <a:ext cx="1453100" cy="1652957"/>
            <a:chOff x="0" y="0"/>
            <a:chExt cx="1453099" cy="1652955"/>
          </a:xfrm>
        </p:grpSpPr>
        <p:pic>
          <p:nvPicPr>
            <p:cNvPr id="220" name="R-logo.001.png" descr="R-logo.001.png"/>
            <p:cNvPicPr>
              <a:picLocks noChangeAspect="1"/>
            </p:cNvPicPr>
            <p:nvPr/>
          </p:nvPicPr>
          <p:blipFill>
            <a:blip r:embed="rId7">
              <a:extLst/>
            </a:blip>
            <a:srcRect l="3004" t="18912" r="54323" b="19729"/>
            <a:stretch>
              <a:fillRect/>
            </a:stretch>
          </p:blipFill>
          <p:spPr>
            <a:xfrm>
              <a:off x="0" y="0"/>
              <a:ext cx="1453100" cy="1175295"/>
            </a:xfrm>
            <a:prstGeom prst="rect">
              <a:avLst/>
            </a:prstGeom>
            <a:ln w="12700" cap="flat">
              <a:noFill/>
              <a:miter lim="400000"/>
            </a:ln>
            <a:effectLst/>
          </p:spPr>
        </p:pic>
        <p:sp>
          <p:nvSpPr>
            <p:cNvPr id="221" name="Line"/>
            <p:cNvSpPr/>
            <p:nvPr/>
          </p:nvSpPr>
          <p:spPr>
            <a:xfrm flipV="1">
              <a:off x="952525" y="1268798"/>
              <a:ext cx="1" cy="384158"/>
            </a:xfrm>
            <a:prstGeom prst="line">
              <a:avLst/>
            </a:prstGeom>
            <a:noFill/>
            <a:ln w="101600" cap="flat">
              <a:solidFill>
                <a:srgbClr val="78AAD6"/>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23" name="Line"/>
          <p:cNvSpPr/>
          <p:nvPr/>
        </p:nvSpPr>
        <p:spPr>
          <a:xfrm flipV="1">
            <a:off x="13806385" y="6388882"/>
            <a:ext cx="1" cy="384158"/>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30" name="JavaScript"/>
          <p:cNvSpPr txBox="1"/>
          <p:nvPr/>
        </p:nvSpPr>
        <p:spPr>
          <a:xfrm>
            <a:off x="12632394" y="5604825"/>
            <a:ext cx="2248720" cy="62004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defTabSz="825500">
              <a:defRPr sz="3600">
                <a:latin typeface="Arial"/>
                <a:ea typeface="Arial"/>
                <a:cs typeface="Arial"/>
                <a:sym typeface="Arial"/>
              </a:defRPr>
            </a:lvl1pPr>
          </a:lstStyle>
          <a:p>
            <a:r>
              <a:rPr dirty="0"/>
              <a:t>JavaScript</a:t>
            </a:r>
          </a:p>
        </p:txBody>
      </p:sp>
    </p:spTree>
    <p:extLst>
      <p:ext uri="{BB962C8B-B14F-4D97-AF65-F5344CB8AC3E}">
        <p14:creationId xmlns:p14="http://schemas.microsoft.com/office/powerpoint/2010/main" val="51995586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3" name="Group"/>
          <p:cNvSpPr/>
          <p:nvPr/>
        </p:nvSpPr>
        <p:spPr>
          <a:xfrm flipV="1">
            <a:off x="13756754" y="6575603"/>
            <a:ext cx="6357579" cy="1"/>
          </a:xfrm>
          <a:prstGeom prst="line">
            <a:avLst/>
          </a:prstGeom>
          <a:ln w="101600">
            <a:solidFill>
              <a:srgbClr val="A8D379"/>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204"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sp>
        <p:nvSpPr>
          <p:cNvPr id="205" name="R - A computer language for scientists"/>
          <p:cNvSpPr txBox="1"/>
          <p:nvPr/>
        </p:nvSpPr>
        <p:spPr>
          <a:xfrm>
            <a:off x="4007752" y="627000"/>
            <a:ext cx="16368496" cy="239686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fontScale="92500" lnSpcReduction="10000"/>
          </a:bodyPr>
          <a:lstStyle/>
          <a:p>
            <a:pPr defTabSz="368045">
              <a:defRPr sz="8442">
                <a:latin typeface="Source Sans Pro"/>
                <a:ea typeface="Source Sans Pro"/>
                <a:cs typeface="Source Sans Pro"/>
                <a:sym typeface="Source Sans Pro"/>
              </a:defRPr>
            </a:pPr>
            <a:r>
              <a:rPr b="1"/>
              <a:t>R</a:t>
            </a:r>
            <a:r>
              <a:t> </a:t>
            </a:r>
            <a:r>
              <a:rPr>
                <a:latin typeface="Source Sans Pro Light"/>
                <a:ea typeface="Source Sans Pro Light"/>
                <a:cs typeface="Source Sans Pro Light"/>
                <a:sym typeface="Source Sans Pro Light"/>
              </a:rPr>
              <a:t>- A computer language for scientists</a:t>
            </a:r>
          </a:p>
        </p:txBody>
      </p:sp>
      <p:pic>
        <p:nvPicPr>
          <p:cNvPr id="206" name="Image" descr="Image"/>
          <p:cNvPicPr>
            <a:picLocks noChangeAspect="1"/>
          </p:cNvPicPr>
          <p:nvPr/>
        </p:nvPicPr>
        <p:blipFill>
          <a:blip r:embed="rId4">
            <a:extLst/>
          </a:blip>
          <a:stretch>
            <a:fillRect/>
          </a:stretch>
        </p:blipFill>
        <p:spPr>
          <a:xfrm>
            <a:off x="1868245" y="6024996"/>
            <a:ext cx="2728682" cy="2091812"/>
          </a:xfrm>
          <a:prstGeom prst="rect">
            <a:avLst/>
          </a:prstGeom>
          <a:ln w="12700">
            <a:miter lim="400000"/>
          </a:ln>
        </p:spPr>
      </p:pic>
      <p:sp>
        <p:nvSpPr>
          <p:cNvPr id="207" name="Line"/>
          <p:cNvSpPr/>
          <p:nvPr/>
        </p:nvSpPr>
        <p:spPr>
          <a:xfrm>
            <a:off x="4705478" y="9042853"/>
            <a:ext cx="15459655"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grpSp>
        <p:nvGrpSpPr>
          <p:cNvPr id="210" name="Group"/>
          <p:cNvGrpSpPr/>
          <p:nvPr/>
        </p:nvGrpSpPr>
        <p:grpSpPr>
          <a:xfrm>
            <a:off x="20760295" y="5376007"/>
            <a:ext cx="1755460" cy="2723988"/>
            <a:chOff x="0" y="0"/>
            <a:chExt cx="1755459" cy="2723987"/>
          </a:xfrm>
        </p:grpSpPr>
        <p:pic>
          <p:nvPicPr>
            <p:cNvPr id="208" name="server5.png" descr="server5.png"/>
            <p:cNvPicPr>
              <a:picLocks noChangeAspect="1"/>
            </p:cNvPicPr>
            <p:nvPr/>
          </p:nvPicPr>
          <p:blipFill>
            <a:blip r:embed="rId5">
              <a:extLst/>
            </a:blip>
            <a:stretch>
              <a:fillRect/>
            </a:stretch>
          </p:blipFill>
          <p:spPr>
            <a:xfrm>
              <a:off x="0" y="0"/>
              <a:ext cx="1755460" cy="2723988"/>
            </a:xfrm>
            <a:prstGeom prst="rect">
              <a:avLst/>
            </a:prstGeom>
            <a:ln w="12700" cap="flat">
              <a:noFill/>
              <a:miter lim="400000"/>
            </a:ln>
            <a:effectLst/>
          </p:spPr>
        </p:pic>
        <p:pic>
          <p:nvPicPr>
            <p:cNvPr id="209" name="server5.png" descr="server5.png"/>
            <p:cNvPicPr>
              <a:picLocks noChangeAspect="1"/>
            </p:cNvPicPr>
            <p:nvPr/>
          </p:nvPicPr>
          <p:blipFill>
            <a:blip r:embed="rId6">
              <a:extLst/>
            </a:blip>
            <a:stretch>
              <a:fillRect/>
            </a:stretch>
          </p:blipFill>
          <p:spPr>
            <a:xfrm>
              <a:off x="28957" y="44933"/>
              <a:ext cx="1697545" cy="2634122"/>
            </a:xfrm>
            <a:prstGeom prst="rect">
              <a:avLst/>
            </a:prstGeom>
            <a:ln w="12700" cap="flat">
              <a:noFill/>
              <a:miter lim="400000"/>
            </a:ln>
            <a:effectLst/>
          </p:spPr>
        </p:pic>
      </p:grpSp>
      <p:sp>
        <p:nvSpPr>
          <p:cNvPr id="211" name="Human thought"/>
          <p:cNvSpPr txBox="1"/>
          <p:nvPr/>
        </p:nvSpPr>
        <p:spPr>
          <a:xfrm>
            <a:off x="2128931" y="8241589"/>
            <a:ext cx="2207309" cy="160253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lnSpc>
                <a:spcPct val="90000"/>
              </a:lnSpc>
              <a:defRPr sz="3500">
                <a:latin typeface="Source Sans Pro"/>
                <a:ea typeface="Source Sans Pro"/>
                <a:cs typeface="Source Sans Pro"/>
                <a:sym typeface="Source Sans Pro"/>
              </a:defRPr>
            </a:lvl1pPr>
          </a:lstStyle>
          <a:p>
            <a:r>
              <a:t>Human thought</a:t>
            </a:r>
          </a:p>
        </p:txBody>
      </p:sp>
      <p:sp>
        <p:nvSpPr>
          <p:cNvPr id="212" name="Machine language"/>
          <p:cNvSpPr txBox="1"/>
          <p:nvPr/>
        </p:nvSpPr>
        <p:spPr>
          <a:xfrm>
            <a:off x="20534371" y="8241589"/>
            <a:ext cx="2207309" cy="160253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lnSpc>
                <a:spcPct val="90000"/>
              </a:lnSpc>
              <a:defRPr sz="3500">
                <a:latin typeface="Source Sans Pro"/>
                <a:ea typeface="Source Sans Pro"/>
                <a:cs typeface="Source Sans Pro"/>
                <a:sym typeface="Source Sans Pro"/>
              </a:defRPr>
            </a:lvl1pPr>
          </a:lstStyle>
          <a:p>
            <a:r>
              <a:t>Machine language</a:t>
            </a:r>
          </a:p>
        </p:txBody>
      </p:sp>
      <p:sp>
        <p:nvSpPr>
          <p:cNvPr id="213" name="Group"/>
          <p:cNvSpPr/>
          <p:nvPr/>
        </p:nvSpPr>
        <p:spPr>
          <a:xfrm flipV="1">
            <a:off x="13756754" y="7781504"/>
            <a:ext cx="6357579" cy="1"/>
          </a:xfrm>
          <a:prstGeom prst="line">
            <a:avLst/>
          </a:prstGeom>
          <a:ln w="101600">
            <a:solidFill>
              <a:srgbClr val="A8D379"/>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214" name="Line"/>
          <p:cNvSpPr/>
          <p:nvPr/>
        </p:nvSpPr>
        <p:spPr>
          <a:xfrm flipV="1">
            <a:off x="6889391" y="6575602"/>
            <a:ext cx="6836089" cy="1"/>
          </a:xfrm>
          <a:prstGeom prst="line">
            <a:avLst/>
          </a:prstGeom>
          <a:ln w="101600">
            <a:solidFill>
              <a:srgbClr val="78AAD6"/>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grpSp>
        <p:nvGrpSpPr>
          <p:cNvPr id="217" name="Group"/>
          <p:cNvGrpSpPr/>
          <p:nvPr/>
        </p:nvGrpSpPr>
        <p:grpSpPr>
          <a:xfrm>
            <a:off x="12806098" y="6641358"/>
            <a:ext cx="1842642" cy="1332227"/>
            <a:chOff x="0" y="0"/>
            <a:chExt cx="1842641" cy="1332225"/>
          </a:xfrm>
        </p:grpSpPr>
        <p:sp>
          <p:nvSpPr>
            <p:cNvPr id="215" name="Line"/>
            <p:cNvSpPr/>
            <p:nvPr/>
          </p:nvSpPr>
          <p:spPr>
            <a:xfrm flipV="1">
              <a:off x="995874" y="948069"/>
              <a:ext cx="1" cy="384157"/>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16" name="C++"/>
            <p:cNvSpPr txBox="1"/>
            <p:nvPr/>
          </p:nvSpPr>
          <p:spPr>
            <a:xfrm>
              <a:off x="0" y="0"/>
              <a:ext cx="1842642" cy="11130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defTabSz="825500">
                <a:defRPr sz="7200">
                  <a:latin typeface="Arial"/>
                  <a:ea typeface="Arial"/>
                  <a:cs typeface="Arial"/>
                  <a:sym typeface="Arial"/>
                </a:defRPr>
              </a:lvl1pPr>
            </a:lstStyle>
            <a:p>
              <a:r>
                <a:t>C++</a:t>
              </a:r>
            </a:p>
          </p:txBody>
        </p:sp>
      </p:grpSp>
      <p:sp>
        <p:nvSpPr>
          <p:cNvPr id="218" name="Line"/>
          <p:cNvSpPr/>
          <p:nvPr/>
        </p:nvSpPr>
        <p:spPr>
          <a:xfrm>
            <a:off x="4705478" y="7781502"/>
            <a:ext cx="8941452"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219" name="Line"/>
          <p:cNvSpPr/>
          <p:nvPr/>
        </p:nvSpPr>
        <p:spPr>
          <a:xfrm>
            <a:off x="4705478" y="6575602"/>
            <a:ext cx="2074089"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grpSp>
        <p:nvGrpSpPr>
          <p:cNvPr id="222" name="Group"/>
          <p:cNvGrpSpPr/>
          <p:nvPr/>
        </p:nvGrpSpPr>
        <p:grpSpPr>
          <a:xfrm>
            <a:off x="5986394" y="5114726"/>
            <a:ext cx="1453100" cy="1652957"/>
            <a:chOff x="0" y="0"/>
            <a:chExt cx="1453099" cy="1652955"/>
          </a:xfrm>
        </p:grpSpPr>
        <p:pic>
          <p:nvPicPr>
            <p:cNvPr id="220" name="R-logo.001.png" descr="R-logo.001.png"/>
            <p:cNvPicPr>
              <a:picLocks noChangeAspect="1"/>
            </p:cNvPicPr>
            <p:nvPr/>
          </p:nvPicPr>
          <p:blipFill>
            <a:blip r:embed="rId7">
              <a:extLst/>
            </a:blip>
            <a:srcRect l="3004" t="18912" r="54323" b="19729"/>
            <a:stretch>
              <a:fillRect/>
            </a:stretch>
          </p:blipFill>
          <p:spPr>
            <a:xfrm>
              <a:off x="0" y="0"/>
              <a:ext cx="1453100" cy="1175295"/>
            </a:xfrm>
            <a:prstGeom prst="rect">
              <a:avLst/>
            </a:prstGeom>
            <a:ln w="12700" cap="flat">
              <a:noFill/>
              <a:miter lim="400000"/>
            </a:ln>
            <a:effectLst/>
          </p:spPr>
        </p:pic>
        <p:sp>
          <p:nvSpPr>
            <p:cNvPr id="221" name="Line"/>
            <p:cNvSpPr/>
            <p:nvPr/>
          </p:nvSpPr>
          <p:spPr>
            <a:xfrm flipV="1">
              <a:off x="952525" y="1268798"/>
              <a:ext cx="1" cy="384158"/>
            </a:xfrm>
            <a:prstGeom prst="line">
              <a:avLst/>
            </a:prstGeom>
            <a:noFill/>
            <a:ln w="101600" cap="flat">
              <a:solidFill>
                <a:srgbClr val="78AAD6"/>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23" name="Line"/>
          <p:cNvSpPr/>
          <p:nvPr/>
        </p:nvSpPr>
        <p:spPr>
          <a:xfrm flipV="1">
            <a:off x="13806385" y="6388882"/>
            <a:ext cx="1" cy="384158"/>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33" name="C++"/>
          <p:cNvSpPr txBox="1"/>
          <p:nvPr/>
        </p:nvSpPr>
        <p:spPr>
          <a:xfrm>
            <a:off x="12806098" y="5136285"/>
            <a:ext cx="1842643" cy="111308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defTabSz="825500">
              <a:defRPr sz="7200">
                <a:latin typeface="Arial"/>
                <a:ea typeface="Arial"/>
                <a:cs typeface="Arial"/>
                <a:sym typeface="Arial"/>
              </a:defRPr>
            </a:lvl1pPr>
          </a:lstStyle>
          <a:p>
            <a:r>
              <a:rPr dirty="0"/>
              <a:t>C++</a:t>
            </a:r>
          </a:p>
        </p:txBody>
      </p:sp>
    </p:spTree>
    <p:extLst>
      <p:ext uri="{BB962C8B-B14F-4D97-AF65-F5344CB8AC3E}">
        <p14:creationId xmlns:p14="http://schemas.microsoft.com/office/powerpoint/2010/main" val="410846611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Group"/>
          <p:cNvSpPr/>
          <p:nvPr/>
        </p:nvSpPr>
        <p:spPr>
          <a:xfrm flipV="1">
            <a:off x="13756754" y="6575603"/>
            <a:ext cx="6357579" cy="1"/>
          </a:xfrm>
          <a:prstGeom prst="line">
            <a:avLst/>
          </a:prstGeom>
          <a:ln w="101600">
            <a:solidFill>
              <a:srgbClr val="A8D379"/>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204"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sp>
        <p:nvSpPr>
          <p:cNvPr id="205" name="R - A computer language for scientists"/>
          <p:cNvSpPr txBox="1"/>
          <p:nvPr/>
        </p:nvSpPr>
        <p:spPr>
          <a:xfrm>
            <a:off x="4007752" y="627000"/>
            <a:ext cx="16368496" cy="239686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fontScale="92500" lnSpcReduction="10000"/>
          </a:bodyPr>
          <a:lstStyle/>
          <a:p>
            <a:pPr defTabSz="368045">
              <a:defRPr sz="8442">
                <a:latin typeface="Source Sans Pro"/>
                <a:ea typeface="Source Sans Pro"/>
                <a:cs typeface="Source Sans Pro"/>
                <a:sym typeface="Source Sans Pro"/>
              </a:defRPr>
            </a:pPr>
            <a:r>
              <a:rPr b="1"/>
              <a:t>R</a:t>
            </a:r>
            <a:r>
              <a:t> </a:t>
            </a:r>
            <a:r>
              <a:rPr>
                <a:latin typeface="Source Sans Pro Light"/>
                <a:ea typeface="Source Sans Pro Light"/>
                <a:cs typeface="Source Sans Pro Light"/>
                <a:sym typeface="Source Sans Pro Light"/>
              </a:rPr>
              <a:t>- A computer language for scientists</a:t>
            </a:r>
          </a:p>
        </p:txBody>
      </p:sp>
      <p:pic>
        <p:nvPicPr>
          <p:cNvPr id="206" name="Image" descr="Image"/>
          <p:cNvPicPr>
            <a:picLocks noChangeAspect="1"/>
          </p:cNvPicPr>
          <p:nvPr/>
        </p:nvPicPr>
        <p:blipFill>
          <a:blip r:embed="rId4">
            <a:extLst/>
          </a:blip>
          <a:stretch>
            <a:fillRect/>
          </a:stretch>
        </p:blipFill>
        <p:spPr>
          <a:xfrm>
            <a:off x="1868245" y="6024996"/>
            <a:ext cx="2728682" cy="2091812"/>
          </a:xfrm>
          <a:prstGeom prst="rect">
            <a:avLst/>
          </a:prstGeom>
          <a:ln w="12700">
            <a:miter lim="400000"/>
          </a:ln>
        </p:spPr>
      </p:pic>
      <p:sp>
        <p:nvSpPr>
          <p:cNvPr id="207" name="Line"/>
          <p:cNvSpPr/>
          <p:nvPr/>
        </p:nvSpPr>
        <p:spPr>
          <a:xfrm>
            <a:off x="4705478" y="9042853"/>
            <a:ext cx="15459655"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grpSp>
        <p:nvGrpSpPr>
          <p:cNvPr id="210" name="Group"/>
          <p:cNvGrpSpPr/>
          <p:nvPr/>
        </p:nvGrpSpPr>
        <p:grpSpPr>
          <a:xfrm>
            <a:off x="20760295" y="5376007"/>
            <a:ext cx="1755460" cy="2723988"/>
            <a:chOff x="0" y="0"/>
            <a:chExt cx="1755459" cy="2723987"/>
          </a:xfrm>
        </p:grpSpPr>
        <p:pic>
          <p:nvPicPr>
            <p:cNvPr id="208" name="server5.png" descr="server5.png"/>
            <p:cNvPicPr>
              <a:picLocks noChangeAspect="1"/>
            </p:cNvPicPr>
            <p:nvPr/>
          </p:nvPicPr>
          <p:blipFill>
            <a:blip r:embed="rId5">
              <a:extLst/>
            </a:blip>
            <a:stretch>
              <a:fillRect/>
            </a:stretch>
          </p:blipFill>
          <p:spPr>
            <a:xfrm>
              <a:off x="0" y="0"/>
              <a:ext cx="1755460" cy="2723988"/>
            </a:xfrm>
            <a:prstGeom prst="rect">
              <a:avLst/>
            </a:prstGeom>
            <a:ln w="12700" cap="flat">
              <a:noFill/>
              <a:miter lim="400000"/>
            </a:ln>
            <a:effectLst/>
          </p:spPr>
        </p:pic>
        <p:pic>
          <p:nvPicPr>
            <p:cNvPr id="209" name="server5.png" descr="server5.png"/>
            <p:cNvPicPr>
              <a:picLocks noChangeAspect="1"/>
            </p:cNvPicPr>
            <p:nvPr/>
          </p:nvPicPr>
          <p:blipFill>
            <a:blip r:embed="rId6">
              <a:extLst/>
            </a:blip>
            <a:stretch>
              <a:fillRect/>
            </a:stretch>
          </p:blipFill>
          <p:spPr>
            <a:xfrm>
              <a:off x="28957" y="44933"/>
              <a:ext cx="1697545" cy="2634122"/>
            </a:xfrm>
            <a:prstGeom prst="rect">
              <a:avLst/>
            </a:prstGeom>
            <a:ln w="12700" cap="flat">
              <a:noFill/>
              <a:miter lim="400000"/>
            </a:ln>
            <a:effectLst/>
          </p:spPr>
        </p:pic>
      </p:grpSp>
      <p:sp>
        <p:nvSpPr>
          <p:cNvPr id="211" name="Human thought"/>
          <p:cNvSpPr txBox="1"/>
          <p:nvPr/>
        </p:nvSpPr>
        <p:spPr>
          <a:xfrm>
            <a:off x="2128931" y="8241589"/>
            <a:ext cx="2207309" cy="160253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lnSpc>
                <a:spcPct val="90000"/>
              </a:lnSpc>
              <a:defRPr sz="3500">
                <a:latin typeface="Source Sans Pro"/>
                <a:ea typeface="Source Sans Pro"/>
                <a:cs typeface="Source Sans Pro"/>
                <a:sym typeface="Source Sans Pro"/>
              </a:defRPr>
            </a:lvl1pPr>
          </a:lstStyle>
          <a:p>
            <a:r>
              <a:t>Human thought</a:t>
            </a:r>
          </a:p>
        </p:txBody>
      </p:sp>
      <p:sp>
        <p:nvSpPr>
          <p:cNvPr id="212" name="Machine language"/>
          <p:cNvSpPr txBox="1"/>
          <p:nvPr/>
        </p:nvSpPr>
        <p:spPr>
          <a:xfrm>
            <a:off x="20534371" y="8241589"/>
            <a:ext cx="2207309" cy="160253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lnSpc>
                <a:spcPct val="90000"/>
              </a:lnSpc>
              <a:defRPr sz="3500">
                <a:latin typeface="Source Sans Pro"/>
                <a:ea typeface="Source Sans Pro"/>
                <a:cs typeface="Source Sans Pro"/>
                <a:sym typeface="Source Sans Pro"/>
              </a:defRPr>
            </a:lvl1pPr>
          </a:lstStyle>
          <a:p>
            <a:r>
              <a:t>Machine language</a:t>
            </a:r>
          </a:p>
        </p:txBody>
      </p:sp>
      <p:sp>
        <p:nvSpPr>
          <p:cNvPr id="213" name="Group"/>
          <p:cNvSpPr/>
          <p:nvPr/>
        </p:nvSpPr>
        <p:spPr>
          <a:xfrm flipV="1">
            <a:off x="13756754" y="7781504"/>
            <a:ext cx="6357579" cy="1"/>
          </a:xfrm>
          <a:prstGeom prst="line">
            <a:avLst/>
          </a:prstGeom>
          <a:ln w="101600">
            <a:solidFill>
              <a:srgbClr val="A8D379"/>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214" name="Line"/>
          <p:cNvSpPr/>
          <p:nvPr/>
        </p:nvSpPr>
        <p:spPr>
          <a:xfrm flipV="1">
            <a:off x="6889391" y="6575602"/>
            <a:ext cx="6836089" cy="1"/>
          </a:xfrm>
          <a:prstGeom prst="line">
            <a:avLst/>
          </a:prstGeom>
          <a:ln w="101600">
            <a:solidFill>
              <a:srgbClr val="78AAD6"/>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grpSp>
        <p:nvGrpSpPr>
          <p:cNvPr id="217" name="Group"/>
          <p:cNvGrpSpPr/>
          <p:nvPr/>
        </p:nvGrpSpPr>
        <p:grpSpPr>
          <a:xfrm>
            <a:off x="12806098" y="6641358"/>
            <a:ext cx="1842642" cy="1332227"/>
            <a:chOff x="0" y="0"/>
            <a:chExt cx="1842641" cy="1332225"/>
          </a:xfrm>
        </p:grpSpPr>
        <p:sp>
          <p:nvSpPr>
            <p:cNvPr id="215" name="Line"/>
            <p:cNvSpPr/>
            <p:nvPr/>
          </p:nvSpPr>
          <p:spPr>
            <a:xfrm flipV="1">
              <a:off x="995874" y="948069"/>
              <a:ext cx="1" cy="384157"/>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16" name="C++"/>
            <p:cNvSpPr txBox="1"/>
            <p:nvPr/>
          </p:nvSpPr>
          <p:spPr>
            <a:xfrm>
              <a:off x="0" y="0"/>
              <a:ext cx="1842642" cy="11130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defTabSz="825500">
                <a:defRPr sz="7200">
                  <a:latin typeface="Arial"/>
                  <a:ea typeface="Arial"/>
                  <a:cs typeface="Arial"/>
                  <a:sym typeface="Arial"/>
                </a:defRPr>
              </a:lvl1pPr>
            </a:lstStyle>
            <a:p>
              <a:r>
                <a:t>C++</a:t>
              </a:r>
            </a:p>
          </p:txBody>
        </p:sp>
      </p:grpSp>
      <p:sp>
        <p:nvSpPr>
          <p:cNvPr id="218" name="Line"/>
          <p:cNvSpPr/>
          <p:nvPr/>
        </p:nvSpPr>
        <p:spPr>
          <a:xfrm>
            <a:off x="4705478" y="7781502"/>
            <a:ext cx="8941452"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219" name="Line"/>
          <p:cNvSpPr/>
          <p:nvPr/>
        </p:nvSpPr>
        <p:spPr>
          <a:xfrm>
            <a:off x="4705478" y="6575602"/>
            <a:ext cx="2074089"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grpSp>
        <p:nvGrpSpPr>
          <p:cNvPr id="222" name="Group"/>
          <p:cNvGrpSpPr/>
          <p:nvPr/>
        </p:nvGrpSpPr>
        <p:grpSpPr>
          <a:xfrm>
            <a:off x="5986394" y="5114726"/>
            <a:ext cx="1453100" cy="1652957"/>
            <a:chOff x="0" y="0"/>
            <a:chExt cx="1453099" cy="1652955"/>
          </a:xfrm>
        </p:grpSpPr>
        <p:pic>
          <p:nvPicPr>
            <p:cNvPr id="220" name="R-logo.001.png" descr="R-logo.001.png"/>
            <p:cNvPicPr>
              <a:picLocks noChangeAspect="1"/>
            </p:cNvPicPr>
            <p:nvPr/>
          </p:nvPicPr>
          <p:blipFill>
            <a:blip r:embed="rId7">
              <a:extLst/>
            </a:blip>
            <a:srcRect l="3004" t="18912" r="54323" b="19729"/>
            <a:stretch>
              <a:fillRect/>
            </a:stretch>
          </p:blipFill>
          <p:spPr>
            <a:xfrm>
              <a:off x="0" y="0"/>
              <a:ext cx="1453100" cy="1175295"/>
            </a:xfrm>
            <a:prstGeom prst="rect">
              <a:avLst/>
            </a:prstGeom>
            <a:ln w="12700" cap="flat">
              <a:noFill/>
              <a:miter lim="400000"/>
            </a:ln>
            <a:effectLst/>
          </p:spPr>
        </p:pic>
        <p:sp>
          <p:nvSpPr>
            <p:cNvPr id="221" name="Line"/>
            <p:cNvSpPr/>
            <p:nvPr/>
          </p:nvSpPr>
          <p:spPr>
            <a:xfrm flipV="1">
              <a:off x="952525" y="1268798"/>
              <a:ext cx="1" cy="384158"/>
            </a:xfrm>
            <a:prstGeom prst="line">
              <a:avLst/>
            </a:prstGeom>
            <a:noFill/>
            <a:ln w="101600" cap="flat">
              <a:solidFill>
                <a:srgbClr val="78AAD6"/>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225" name="Group"/>
          <p:cNvGrpSpPr/>
          <p:nvPr/>
        </p:nvGrpSpPr>
        <p:grpSpPr>
          <a:xfrm>
            <a:off x="12810510" y="5440812"/>
            <a:ext cx="1842642" cy="1332227"/>
            <a:chOff x="0" y="0"/>
            <a:chExt cx="1842641" cy="1332225"/>
          </a:xfrm>
        </p:grpSpPr>
        <p:sp>
          <p:nvSpPr>
            <p:cNvPr id="223" name="Line"/>
            <p:cNvSpPr/>
            <p:nvPr/>
          </p:nvSpPr>
          <p:spPr>
            <a:xfrm flipV="1">
              <a:off x="995874" y="948069"/>
              <a:ext cx="1" cy="384157"/>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24" name="C++"/>
            <p:cNvSpPr txBox="1"/>
            <p:nvPr/>
          </p:nvSpPr>
          <p:spPr>
            <a:xfrm>
              <a:off x="0" y="0"/>
              <a:ext cx="1842642" cy="11130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defTabSz="825500">
                <a:defRPr sz="7200">
                  <a:latin typeface="Arial"/>
                  <a:ea typeface="Arial"/>
                  <a:cs typeface="Arial"/>
                  <a:sym typeface="Arial"/>
                </a:defRPr>
              </a:lvl1pPr>
            </a:lstStyle>
            <a:p>
              <a:r>
                <a:t>C++</a:t>
              </a:r>
            </a:p>
          </p:txBody>
        </p:sp>
      </p:grpSp>
      <p:grpSp>
        <p:nvGrpSpPr>
          <p:cNvPr id="228" name="Group"/>
          <p:cNvGrpSpPr/>
          <p:nvPr/>
        </p:nvGrpSpPr>
        <p:grpSpPr>
          <a:xfrm>
            <a:off x="12569573" y="5687334"/>
            <a:ext cx="2315693" cy="1085705"/>
            <a:chOff x="-236525" y="246521"/>
            <a:chExt cx="2315691" cy="1085704"/>
          </a:xfrm>
        </p:grpSpPr>
        <p:sp>
          <p:nvSpPr>
            <p:cNvPr id="226" name="Line"/>
            <p:cNvSpPr/>
            <p:nvPr/>
          </p:nvSpPr>
          <p:spPr>
            <a:xfrm flipV="1">
              <a:off x="995874" y="948069"/>
              <a:ext cx="1" cy="384157"/>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27" name="FORTRAN"/>
            <p:cNvSpPr txBox="1"/>
            <p:nvPr/>
          </p:nvSpPr>
          <p:spPr>
            <a:xfrm>
              <a:off x="-236526" y="246521"/>
              <a:ext cx="2315693" cy="62004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defTabSz="825500">
                <a:defRPr sz="3600">
                  <a:latin typeface="Arial"/>
                  <a:ea typeface="Arial"/>
                  <a:cs typeface="Arial"/>
                  <a:sym typeface="Arial"/>
                </a:defRPr>
              </a:lvl1pPr>
            </a:lstStyle>
            <a:p>
              <a:r>
                <a:t>FORTRAN</a:t>
              </a:r>
            </a:p>
          </p:txBody>
        </p:sp>
      </p:grpSp>
      <p:grpSp>
        <p:nvGrpSpPr>
          <p:cNvPr id="231" name="Group"/>
          <p:cNvGrpSpPr/>
          <p:nvPr/>
        </p:nvGrpSpPr>
        <p:grpSpPr>
          <a:xfrm>
            <a:off x="12603060" y="5687334"/>
            <a:ext cx="2248719" cy="1085705"/>
            <a:chOff x="-203038" y="246521"/>
            <a:chExt cx="2248718" cy="1085704"/>
          </a:xfrm>
        </p:grpSpPr>
        <p:sp>
          <p:nvSpPr>
            <p:cNvPr id="229" name="Line"/>
            <p:cNvSpPr/>
            <p:nvPr/>
          </p:nvSpPr>
          <p:spPr>
            <a:xfrm flipV="1">
              <a:off x="995874" y="948069"/>
              <a:ext cx="1" cy="384157"/>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30" name="JavaScript"/>
            <p:cNvSpPr txBox="1"/>
            <p:nvPr/>
          </p:nvSpPr>
          <p:spPr>
            <a:xfrm>
              <a:off x="-203039" y="246521"/>
              <a:ext cx="2248719" cy="62004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defTabSz="825500">
                <a:defRPr sz="3600">
                  <a:latin typeface="Arial"/>
                  <a:ea typeface="Arial"/>
                  <a:cs typeface="Arial"/>
                  <a:sym typeface="Arial"/>
                </a:defRPr>
              </a:lvl1pPr>
            </a:lstStyle>
            <a:p>
              <a:r>
                <a:t>JavaScript</a:t>
              </a:r>
            </a:p>
          </p:txBody>
        </p:sp>
      </p:grpSp>
      <p:grpSp>
        <p:nvGrpSpPr>
          <p:cNvPr id="234" name="Group"/>
          <p:cNvGrpSpPr/>
          <p:nvPr/>
        </p:nvGrpSpPr>
        <p:grpSpPr>
          <a:xfrm>
            <a:off x="12806098" y="5440812"/>
            <a:ext cx="1842642" cy="1332227"/>
            <a:chOff x="0" y="0"/>
            <a:chExt cx="1842641" cy="1332225"/>
          </a:xfrm>
        </p:grpSpPr>
        <p:sp>
          <p:nvSpPr>
            <p:cNvPr id="232" name="Line"/>
            <p:cNvSpPr/>
            <p:nvPr/>
          </p:nvSpPr>
          <p:spPr>
            <a:xfrm flipV="1">
              <a:off x="995874" y="948069"/>
              <a:ext cx="1" cy="384157"/>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33" name="C++"/>
            <p:cNvSpPr txBox="1"/>
            <p:nvPr/>
          </p:nvSpPr>
          <p:spPr>
            <a:xfrm>
              <a:off x="0" y="0"/>
              <a:ext cx="1842642" cy="11130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defTabSz="825500">
                <a:defRPr sz="7200">
                  <a:latin typeface="Arial"/>
                  <a:ea typeface="Arial"/>
                  <a:cs typeface="Arial"/>
                  <a:sym typeface="Arial"/>
                </a:defRPr>
              </a:lvl1pPr>
            </a:lstStyle>
            <a:p>
              <a:r>
                <a:t>C++</a:t>
              </a:r>
            </a:p>
          </p:txBody>
        </p:sp>
      </p:grpSp>
    </p:spTree>
    <p:extLst>
      <p:ext uri="{BB962C8B-B14F-4D97-AF65-F5344CB8AC3E}">
        <p14:creationId xmlns:p14="http://schemas.microsoft.com/office/powerpoint/2010/main" val="308244267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iterate>
                                    <p:tmAbs val="0"/>
                                  </p:iterate>
                                  <p:childTnLst>
                                    <p:set>
                                      <p:cBhvr>
                                        <p:cTn id="6" fill="hold">
                                          <p:stCondLst>
                                            <p:cond delay="0"/>
                                          </p:stCondLst>
                                        </p:cTn>
                                        <p:tgtEl>
                                          <p:spTgt spid="225"/>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2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iterate>
                                    <p:tmAbs val="0"/>
                                  </p:iterate>
                                  <p:childTnLst>
                                    <p:set>
                                      <p:cBhvr>
                                        <p:cTn id="13" fill="hold">
                                          <p:stCondLst>
                                            <p:cond delay="0"/>
                                          </p:stCondLst>
                                        </p:cTn>
                                        <p:tgtEl>
                                          <p:spTgt spid="228"/>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2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iterate>
                                    <p:tmAbs val="0"/>
                                  </p:iterate>
                                  <p:childTnLst>
                                    <p:set>
                                      <p:cBhvr>
                                        <p:cTn id="20" fill="hold">
                                          <p:stCondLst>
                                            <p:cond delay="0"/>
                                          </p:stCondLst>
                                        </p:cTn>
                                        <p:tgtEl>
                                          <p:spTgt spid="231"/>
                                        </p:tgtEl>
                                        <p:attrNameLst>
                                          <p:attrName>style.visibility</p:attrName>
                                        </p:attrNameLst>
                                      </p:cBhvr>
                                      <p:to>
                                        <p:strVal val="hidden"/>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animBg="1" advAuto="0"/>
      <p:bldP spid="228" grpId="0" animBg="1" advAuto="0"/>
      <p:bldP spid="228" grpId="1" animBg="1" advAuto="0"/>
      <p:bldP spid="231" grpId="0" animBg="1" advAuto="0"/>
      <p:bldP spid="231" grpId="1" animBg="1" advAuto="0"/>
      <p:bldP spid="234"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8"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pic>
        <p:nvPicPr>
          <p:cNvPr id="239" name="server5.png" descr="server5.png"/>
          <p:cNvPicPr>
            <a:picLocks noChangeAspect="1"/>
          </p:cNvPicPr>
          <p:nvPr/>
        </p:nvPicPr>
        <p:blipFill>
          <a:blip r:embed="rId3">
            <a:extLst/>
          </a:blip>
          <a:stretch>
            <a:fillRect/>
          </a:stretch>
        </p:blipFill>
        <p:spPr>
          <a:xfrm>
            <a:off x="7103531" y="495695"/>
            <a:ext cx="1697546" cy="2634122"/>
          </a:xfrm>
          <a:prstGeom prst="rect">
            <a:avLst/>
          </a:prstGeom>
          <a:ln w="12700">
            <a:miter lim="400000"/>
          </a:ln>
        </p:spPr>
      </p:pic>
      <p:pic>
        <p:nvPicPr>
          <p:cNvPr id="240" name="R-logo.001.png" descr="R-logo.001.png"/>
          <p:cNvPicPr>
            <a:picLocks noChangeAspect="1"/>
          </p:cNvPicPr>
          <p:nvPr/>
        </p:nvPicPr>
        <p:blipFill>
          <a:blip r:embed="rId4">
            <a:alphaModFix amt="21918"/>
            <a:extLst/>
          </a:blip>
          <a:srcRect l="3004" t="18912" r="54323" b="19729"/>
          <a:stretch>
            <a:fillRect/>
          </a:stretch>
        </p:blipFill>
        <p:spPr>
          <a:xfrm>
            <a:off x="9302352" y="4733704"/>
            <a:ext cx="5779387" cy="4674477"/>
          </a:xfrm>
          <a:prstGeom prst="rect">
            <a:avLst/>
          </a:prstGeom>
          <a:ln w="12700">
            <a:miter lim="400000"/>
          </a:ln>
        </p:spPr>
      </p:pic>
      <p:pic>
        <p:nvPicPr>
          <p:cNvPr id="241" name="profile.png" descr="profile.png"/>
          <p:cNvPicPr>
            <a:picLocks noChangeAspect="1"/>
          </p:cNvPicPr>
          <p:nvPr/>
        </p:nvPicPr>
        <p:blipFill>
          <a:blip r:embed="rId5">
            <a:extLst/>
          </a:blip>
          <a:stretch>
            <a:fillRect/>
          </a:stretch>
        </p:blipFill>
        <p:spPr>
          <a:xfrm>
            <a:off x="6860009" y="5089131"/>
            <a:ext cx="10663982" cy="6339644"/>
          </a:xfrm>
          <a:prstGeom prst="rect">
            <a:avLst/>
          </a:prstGeom>
          <a:ln w="12700">
            <a:miter lim="400000"/>
          </a:ln>
        </p:spPr>
      </p:pic>
      <p:sp>
        <p:nvSpPr>
          <p:cNvPr id="242" name="Group"/>
          <p:cNvSpPr txBox="1"/>
          <p:nvPr/>
        </p:nvSpPr>
        <p:spPr>
          <a:xfrm>
            <a:off x="9957071" y="1110632"/>
            <a:ext cx="7441724" cy="130813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ormAutofit fontScale="92500"/>
          </a:bodyPr>
          <a:lstStyle>
            <a:lvl1pPr algn="l">
              <a:spcBef>
                <a:spcPts val="2400"/>
              </a:spcBef>
              <a:defRPr sz="7300">
                <a:latin typeface="Source Sans Pro"/>
                <a:ea typeface="Source Sans Pro"/>
                <a:cs typeface="Source Sans Pro"/>
                <a:sym typeface="Source Sans Pro"/>
              </a:defRPr>
            </a:lvl1pPr>
          </a:lstStyle>
          <a:p>
            <a:r>
              <a:t>Machine language</a:t>
            </a:r>
          </a:p>
        </p:txBody>
      </p:sp>
      <p:grpSp>
        <p:nvGrpSpPr>
          <p:cNvPr id="245" name="Group"/>
          <p:cNvGrpSpPr/>
          <p:nvPr/>
        </p:nvGrpSpPr>
        <p:grpSpPr>
          <a:xfrm>
            <a:off x="6719225" y="11549173"/>
            <a:ext cx="13325727" cy="1730241"/>
            <a:chOff x="0" y="0"/>
            <a:chExt cx="13325726" cy="1730240"/>
          </a:xfrm>
        </p:grpSpPr>
        <p:pic>
          <p:nvPicPr>
            <p:cNvPr id="243" name="Image" descr="Image"/>
            <p:cNvPicPr>
              <a:picLocks noChangeAspect="1"/>
            </p:cNvPicPr>
            <p:nvPr/>
          </p:nvPicPr>
          <p:blipFill>
            <a:blip r:embed="rId6">
              <a:extLst/>
            </a:blip>
            <a:stretch>
              <a:fillRect/>
            </a:stretch>
          </p:blipFill>
          <p:spPr>
            <a:xfrm>
              <a:off x="0" y="0"/>
              <a:ext cx="2257027" cy="1730241"/>
            </a:xfrm>
            <a:prstGeom prst="rect">
              <a:avLst/>
            </a:prstGeom>
            <a:ln w="12700" cap="flat">
              <a:noFill/>
              <a:miter lim="400000"/>
            </a:ln>
            <a:effectLst/>
          </p:spPr>
        </p:pic>
        <p:sp>
          <p:nvSpPr>
            <p:cNvPr id="244" name="Human language"/>
            <p:cNvSpPr txBox="1"/>
            <p:nvPr/>
          </p:nvSpPr>
          <p:spPr>
            <a:xfrm>
              <a:off x="3237845" y="211054"/>
              <a:ext cx="10087882" cy="13081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t">
              <a:normAutofit/>
            </a:bodyPr>
            <a:lstStyle>
              <a:lvl1pPr algn="l">
                <a:spcBef>
                  <a:spcPts val="2400"/>
                </a:spcBef>
                <a:defRPr sz="7300">
                  <a:latin typeface="Source Sans Pro"/>
                  <a:ea typeface="Source Sans Pro"/>
                  <a:cs typeface="Source Sans Pro"/>
                  <a:sym typeface="Source Sans Pro"/>
                </a:defRPr>
              </a:lvl1pPr>
            </a:lstStyle>
            <a:p>
              <a:r>
                <a:t>Human language</a:t>
              </a:r>
            </a:p>
          </p:txBody>
        </p:sp>
      </p:grpSp>
      <p:grpSp>
        <p:nvGrpSpPr>
          <p:cNvPr id="254" name="Group"/>
          <p:cNvGrpSpPr/>
          <p:nvPr/>
        </p:nvGrpSpPr>
        <p:grpSpPr>
          <a:xfrm>
            <a:off x="6591384" y="2098161"/>
            <a:ext cx="10807411" cy="7413330"/>
            <a:chOff x="0" y="0"/>
            <a:chExt cx="10807410" cy="7413328"/>
          </a:xfrm>
        </p:grpSpPr>
        <p:sp>
          <p:nvSpPr>
            <p:cNvPr id="246" name="C++, FORTRAN, etc."/>
            <p:cNvSpPr txBox="1"/>
            <p:nvPr/>
          </p:nvSpPr>
          <p:spPr>
            <a:xfrm>
              <a:off x="3365686" y="633809"/>
              <a:ext cx="7441725" cy="130813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t">
              <a:normAutofit fontScale="77500" lnSpcReduction="20000"/>
            </a:bodyPr>
            <a:lstStyle>
              <a:lvl1pPr algn="l" defTabSz="572516">
                <a:spcBef>
                  <a:spcPts val="2300"/>
                </a:spcBef>
                <a:defRPr sz="7154">
                  <a:solidFill>
                    <a:srgbClr val="A8D379"/>
                  </a:solidFill>
                  <a:latin typeface="Source Sans Pro"/>
                  <a:ea typeface="Source Sans Pro"/>
                  <a:cs typeface="Source Sans Pro"/>
                  <a:sym typeface="Source Sans Pro"/>
                </a:defRPr>
              </a:lvl1pPr>
            </a:lstStyle>
            <a:p>
              <a:r>
                <a:t>C++, FORTRAN, etc.</a:t>
              </a:r>
            </a:p>
          </p:txBody>
        </p:sp>
        <p:sp>
          <p:nvSpPr>
            <p:cNvPr id="247" name="Oval"/>
            <p:cNvSpPr/>
            <p:nvPr/>
          </p:nvSpPr>
          <p:spPr>
            <a:xfrm>
              <a:off x="0" y="2699043"/>
              <a:ext cx="2298827" cy="1040591"/>
            </a:xfrm>
            <a:prstGeom prst="ellipse">
              <a:avLst/>
            </a:prstGeom>
            <a:noFill/>
            <a:ln w="127000" cap="flat">
              <a:solidFill>
                <a:srgbClr val="A8D379"/>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48" name="Oval"/>
            <p:cNvSpPr/>
            <p:nvPr/>
          </p:nvSpPr>
          <p:spPr>
            <a:xfrm>
              <a:off x="2670364" y="3835314"/>
              <a:ext cx="3046476" cy="1270989"/>
            </a:xfrm>
            <a:prstGeom prst="ellipse">
              <a:avLst/>
            </a:prstGeom>
            <a:noFill/>
            <a:ln w="127000" cap="flat">
              <a:solidFill>
                <a:srgbClr val="A8D379"/>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49" name="Oval"/>
            <p:cNvSpPr/>
            <p:nvPr/>
          </p:nvSpPr>
          <p:spPr>
            <a:xfrm>
              <a:off x="6361108" y="6142340"/>
              <a:ext cx="1450881" cy="1270989"/>
            </a:xfrm>
            <a:prstGeom prst="ellipse">
              <a:avLst/>
            </a:prstGeom>
            <a:noFill/>
            <a:ln w="127000" cap="flat">
              <a:solidFill>
                <a:srgbClr val="A8D379"/>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50" name="Line"/>
            <p:cNvSpPr/>
            <p:nvPr/>
          </p:nvSpPr>
          <p:spPr>
            <a:xfrm flipV="1">
              <a:off x="1912742" y="1629305"/>
              <a:ext cx="1461066" cy="1182590"/>
            </a:xfrm>
            <a:prstGeom prst="line">
              <a:avLst/>
            </a:prstGeom>
            <a:noFill/>
            <a:ln w="101600" cap="flat">
              <a:solidFill>
                <a:srgbClr val="A8D379"/>
              </a:solidFill>
              <a:prstDash val="solid"/>
              <a:miter lim="400000"/>
            </a:ln>
            <a:effectLst/>
          </p:spPr>
          <p:txBody>
            <a:bodyPr wrap="square" lIns="50800" tIns="50800" rIns="50800" bIns="50800" numCol="1" anchor="ctr">
              <a:noAutofit/>
            </a:bodyPr>
            <a:lstStyle/>
            <a:p>
              <a:pPr defTabSz="825500">
                <a:defRPr sz="5000">
                  <a:solidFill>
                    <a:srgbClr val="535353"/>
                  </a:solidFill>
                  <a:latin typeface="Gill Sans Light"/>
                  <a:ea typeface="Gill Sans Light"/>
                  <a:cs typeface="Gill Sans Light"/>
                  <a:sym typeface="Gill Sans Light"/>
                </a:defRPr>
              </a:pPr>
              <a:endParaRPr/>
            </a:p>
          </p:txBody>
        </p:sp>
        <p:sp>
          <p:nvSpPr>
            <p:cNvPr id="251" name="Line"/>
            <p:cNvSpPr/>
            <p:nvPr/>
          </p:nvSpPr>
          <p:spPr>
            <a:xfrm flipV="1">
              <a:off x="4497949" y="1705483"/>
              <a:ext cx="290345" cy="2221972"/>
            </a:xfrm>
            <a:prstGeom prst="line">
              <a:avLst/>
            </a:prstGeom>
            <a:noFill/>
            <a:ln w="101600" cap="flat">
              <a:solidFill>
                <a:srgbClr val="A8D379"/>
              </a:solidFill>
              <a:prstDash val="solid"/>
              <a:miter lim="400000"/>
            </a:ln>
            <a:effectLst/>
          </p:spPr>
          <p:txBody>
            <a:bodyPr wrap="square" lIns="50800" tIns="50800" rIns="50800" bIns="50800" numCol="1" anchor="ctr">
              <a:noAutofit/>
            </a:bodyPr>
            <a:lstStyle/>
            <a:p>
              <a:pPr defTabSz="825500">
                <a:defRPr sz="5000">
                  <a:solidFill>
                    <a:srgbClr val="535353"/>
                  </a:solidFill>
                  <a:latin typeface="Gill Sans Light"/>
                  <a:ea typeface="Gill Sans Light"/>
                  <a:cs typeface="Gill Sans Light"/>
                  <a:sym typeface="Gill Sans Light"/>
                </a:defRPr>
              </a:pPr>
              <a:endParaRPr/>
            </a:p>
          </p:txBody>
        </p:sp>
        <p:sp>
          <p:nvSpPr>
            <p:cNvPr id="252" name="Line"/>
            <p:cNvSpPr/>
            <p:nvPr/>
          </p:nvSpPr>
          <p:spPr>
            <a:xfrm flipH="1" flipV="1">
              <a:off x="5896435" y="1785967"/>
              <a:ext cx="1094079" cy="4297759"/>
            </a:xfrm>
            <a:prstGeom prst="line">
              <a:avLst/>
            </a:prstGeom>
            <a:noFill/>
            <a:ln w="101600" cap="flat">
              <a:solidFill>
                <a:srgbClr val="A8D379"/>
              </a:solidFill>
              <a:prstDash val="solid"/>
              <a:miter lim="400000"/>
            </a:ln>
            <a:effectLst/>
          </p:spPr>
          <p:txBody>
            <a:bodyPr wrap="square" lIns="50800" tIns="50800" rIns="50800" bIns="50800" numCol="1" anchor="ctr">
              <a:noAutofit/>
            </a:bodyPr>
            <a:lstStyle/>
            <a:p>
              <a:pPr defTabSz="825500">
                <a:defRPr sz="5000">
                  <a:solidFill>
                    <a:srgbClr val="535353"/>
                  </a:solidFill>
                  <a:latin typeface="Gill Sans Light"/>
                  <a:ea typeface="Gill Sans Light"/>
                  <a:cs typeface="Gill Sans Light"/>
                  <a:sym typeface="Gill Sans Light"/>
                </a:defRPr>
              </a:pPr>
              <a:endParaRPr/>
            </a:p>
          </p:txBody>
        </p:sp>
        <p:sp>
          <p:nvSpPr>
            <p:cNvPr id="253" name="Line"/>
            <p:cNvSpPr/>
            <p:nvPr/>
          </p:nvSpPr>
          <p:spPr>
            <a:xfrm rot="5188332">
              <a:off x="2531218" y="210553"/>
              <a:ext cx="974680" cy="587902"/>
            </a:xfrm>
            <a:custGeom>
              <a:avLst/>
              <a:gdLst/>
              <a:ahLst/>
              <a:cxnLst>
                <a:cxn ang="0">
                  <a:pos x="wd2" y="hd2"/>
                </a:cxn>
                <a:cxn ang="5400000">
                  <a:pos x="wd2" y="hd2"/>
                </a:cxn>
                <a:cxn ang="10800000">
                  <a:pos x="wd2" y="hd2"/>
                </a:cxn>
                <a:cxn ang="16200000">
                  <a:pos x="wd2" y="hd2"/>
                </a:cxn>
              </a:cxnLst>
              <a:rect l="0" t="0" r="r" b="b"/>
              <a:pathLst>
                <a:path w="19774" h="20271" extrusionOk="0">
                  <a:moveTo>
                    <a:pt x="19649" y="1256"/>
                  </a:moveTo>
                  <a:cubicBezTo>
                    <a:pt x="20517" y="10403"/>
                    <a:pt x="16756" y="18955"/>
                    <a:pt x="11348" y="20129"/>
                  </a:cubicBezTo>
                  <a:cubicBezTo>
                    <a:pt x="4570" y="21600"/>
                    <a:pt x="-1083" y="11414"/>
                    <a:pt x="177" y="0"/>
                  </a:cubicBezTo>
                </a:path>
              </a:pathLst>
            </a:custGeom>
            <a:noFill/>
            <a:ln w="101600" cap="flat">
              <a:solidFill>
                <a:srgbClr val="A8D379"/>
              </a:solidFill>
              <a:prstDash val="solid"/>
              <a:miter lim="400000"/>
              <a:tailEnd type="triangle" w="med" len="med"/>
            </a:ln>
            <a:effectLst/>
          </p:spPr>
          <p:txBody>
            <a:bodyPr wrap="square" lIns="50800" tIns="50800" rIns="50800" bIns="50800" numCol="1" anchor="ctr">
              <a:noAutofit/>
            </a:bodyPr>
            <a:lstStyle/>
            <a:p>
              <a:pPr defTabSz="825500">
                <a:defRPr sz="5000">
                  <a:solidFill>
                    <a:srgbClr val="535353"/>
                  </a:solidFill>
                  <a:latin typeface="Gill Sans Light"/>
                  <a:ea typeface="Gill Sans Light"/>
                  <a:cs typeface="Gill Sans Light"/>
                  <a:sym typeface="Gill Sans Light"/>
                </a:defRPr>
              </a:pPr>
              <a:endParaRPr/>
            </a:p>
          </p:txBody>
        </p:sp>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sp>
        <p:nvSpPr>
          <p:cNvPr id="257" name="R - A computer language for scientists"/>
          <p:cNvSpPr txBox="1"/>
          <p:nvPr/>
        </p:nvSpPr>
        <p:spPr>
          <a:xfrm>
            <a:off x="4007752" y="627000"/>
            <a:ext cx="16368496" cy="239686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fontScale="92500" lnSpcReduction="10000"/>
          </a:bodyPr>
          <a:lstStyle/>
          <a:p>
            <a:pPr defTabSz="368045">
              <a:defRPr sz="8442">
                <a:latin typeface="Source Sans Pro"/>
                <a:ea typeface="Source Sans Pro"/>
                <a:cs typeface="Source Sans Pro"/>
                <a:sym typeface="Source Sans Pro"/>
              </a:defRPr>
            </a:pPr>
            <a:r>
              <a:rPr b="1"/>
              <a:t>R</a:t>
            </a:r>
            <a:r>
              <a:t> </a:t>
            </a:r>
            <a:r>
              <a:rPr>
                <a:latin typeface="Source Sans Pro Light"/>
                <a:ea typeface="Source Sans Pro Light"/>
                <a:cs typeface="Source Sans Pro Light"/>
                <a:sym typeface="Source Sans Pro Light"/>
              </a:rPr>
              <a:t>- A computer language for scientists</a:t>
            </a:r>
          </a:p>
        </p:txBody>
      </p:sp>
      <p:pic>
        <p:nvPicPr>
          <p:cNvPr id="258" name="Image" descr="Image"/>
          <p:cNvPicPr>
            <a:picLocks noChangeAspect="1"/>
          </p:cNvPicPr>
          <p:nvPr/>
        </p:nvPicPr>
        <p:blipFill>
          <a:blip r:embed="rId4">
            <a:extLst/>
          </a:blip>
          <a:stretch>
            <a:fillRect/>
          </a:stretch>
        </p:blipFill>
        <p:spPr>
          <a:xfrm>
            <a:off x="1868245" y="6024996"/>
            <a:ext cx="2728682" cy="2091812"/>
          </a:xfrm>
          <a:prstGeom prst="rect">
            <a:avLst/>
          </a:prstGeom>
          <a:ln w="12700">
            <a:miter lim="400000"/>
          </a:ln>
        </p:spPr>
      </p:pic>
      <p:sp>
        <p:nvSpPr>
          <p:cNvPr id="259" name="Line"/>
          <p:cNvSpPr/>
          <p:nvPr/>
        </p:nvSpPr>
        <p:spPr>
          <a:xfrm>
            <a:off x="4705478" y="9042853"/>
            <a:ext cx="15459655" cy="1"/>
          </a:xfrm>
          <a:prstGeom prst="line">
            <a:avLst/>
          </a:prstGeom>
          <a:ln w="25400">
            <a:solidFill>
              <a:srgbClr val="000000"/>
            </a:solidFill>
            <a:miter lim="400000"/>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grpSp>
        <p:nvGrpSpPr>
          <p:cNvPr id="262" name="Group"/>
          <p:cNvGrpSpPr/>
          <p:nvPr/>
        </p:nvGrpSpPr>
        <p:grpSpPr>
          <a:xfrm>
            <a:off x="20760295" y="5376007"/>
            <a:ext cx="1755460" cy="2723988"/>
            <a:chOff x="0" y="0"/>
            <a:chExt cx="1755459" cy="2723987"/>
          </a:xfrm>
        </p:grpSpPr>
        <p:pic>
          <p:nvPicPr>
            <p:cNvPr id="260" name="server5.png" descr="server5.png"/>
            <p:cNvPicPr>
              <a:picLocks noChangeAspect="1"/>
            </p:cNvPicPr>
            <p:nvPr/>
          </p:nvPicPr>
          <p:blipFill>
            <a:blip r:embed="rId5">
              <a:extLst/>
            </a:blip>
            <a:stretch>
              <a:fillRect/>
            </a:stretch>
          </p:blipFill>
          <p:spPr>
            <a:xfrm>
              <a:off x="0" y="0"/>
              <a:ext cx="1755460" cy="2723988"/>
            </a:xfrm>
            <a:prstGeom prst="rect">
              <a:avLst/>
            </a:prstGeom>
            <a:ln w="12700" cap="flat">
              <a:noFill/>
              <a:miter lim="400000"/>
            </a:ln>
            <a:effectLst/>
          </p:spPr>
        </p:pic>
        <p:pic>
          <p:nvPicPr>
            <p:cNvPr id="261" name="server5.png" descr="server5.png"/>
            <p:cNvPicPr>
              <a:picLocks noChangeAspect="1"/>
            </p:cNvPicPr>
            <p:nvPr/>
          </p:nvPicPr>
          <p:blipFill>
            <a:blip r:embed="rId6">
              <a:extLst/>
            </a:blip>
            <a:stretch>
              <a:fillRect/>
            </a:stretch>
          </p:blipFill>
          <p:spPr>
            <a:xfrm>
              <a:off x="28957" y="44933"/>
              <a:ext cx="1697545" cy="2634122"/>
            </a:xfrm>
            <a:prstGeom prst="rect">
              <a:avLst/>
            </a:prstGeom>
            <a:ln w="12700" cap="flat">
              <a:noFill/>
              <a:miter lim="400000"/>
            </a:ln>
            <a:effectLst/>
          </p:spPr>
        </p:pic>
      </p:grpSp>
      <p:sp>
        <p:nvSpPr>
          <p:cNvPr id="263" name="Human thought"/>
          <p:cNvSpPr txBox="1"/>
          <p:nvPr/>
        </p:nvSpPr>
        <p:spPr>
          <a:xfrm>
            <a:off x="2128931" y="8241589"/>
            <a:ext cx="2207309" cy="160253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lnSpc>
                <a:spcPct val="90000"/>
              </a:lnSpc>
              <a:defRPr sz="3500">
                <a:latin typeface="Source Sans Pro"/>
                <a:ea typeface="Source Sans Pro"/>
                <a:cs typeface="Source Sans Pro"/>
                <a:sym typeface="Source Sans Pro"/>
              </a:defRPr>
            </a:lvl1pPr>
          </a:lstStyle>
          <a:p>
            <a:r>
              <a:t>Human thought</a:t>
            </a:r>
          </a:p>
        </p:txBody>
      </p:sp>
      <p:sp>
        <p:nvSpPr>
          <p:cNvPr id="264" name="Machine language"/>
          <p:cNvSpPr txBox="1"/>
          <p:nvPr/>
        </p:nvSpPr>
        <p:spPr>
          <a:xfrm>
            <a:off x="20534371" y="8241589"/>
            <a:ext cx="2207309" cy="160253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lnSpc>
                <a:spcPct val="90000"/>
              </a:lnSpc>
              <a:defRPr sz="3500">
                <a:latin typeface="Source Sans Pro"/>
                <a:ea typeface="Source Sans Pro"/>
                <a:cs typeface="Source Sans Pro"/>
                <a:sym typeface="Source Sans Pro"/>
              </a:defRPr>
            </a:lvl1pPr>
          </a:lstStyle>
          <a:p>
            <a:r>
              <a:t>Machine language</a:t>
            </a:r>
          </a:p>
        </p:txBody>
      </p:sp>
      <p:sp>
        <p:nvSpPr>
          <p:cNvPr id="265" name="Line"/>
          <p:cNvSpPr/>
          <p:nvPr/>
        </p:nvSpPr>
        <p:spPr>
          <a:xfrm flipV="1">
            <a:off x="11504742" y="6575601"/>
            <a:ext cx="2347738" cy="1"/>
          </a:xfrm>
          <a:prstGeom prst="line">
            <a:avLst/>
          </a:prstGeom>
          <a:ln w="101600">
            <a:solidFill>
              <a:srgbClr val="78AAD6"/>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266" name="for()"/>
          <p:cNvSpPr txBox="1"/>
          <p:nvPr/>
        </p:nvSpPr>
        <p:spPr>
          <a:xfrm>
            <a:off x="9256614" y="6125861"/>
            <a:ext cx="2019611" cy="89948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825500">
              <a:defRPr sz="5000">
                <a:latin typeface="Monaco"/>
                <a:ea typeface="Monaco"/>
                <a:cs typeface="Monaco"/>
                <a:sym typeface="Monaco"/>
              </a:defRPr>
            </a:lvl1pPr>
          </a:lstStyle>
          <a:p>
            <a:r>
              <a:t>for()</a:t>
            </a:r>
          </a:p>
        </p:txBody>
      </p:sp>
      <p:sp>
        <p:nvSpPr>
          <p:cNvPr id="267" name="Line"/>
          <p:cNvSpPr/>
          <p:nvPr/>
        </p:nvSpPr>
        <p:spPr>
          <a:xfrm flipV="1">
            <a:off x="9855566" y="5613400"/>
            <a:ext cx="3996914" cy="1"/>
          </a:xfrm>
          <a:prstGeom prst="line">
            <a:avLst/>
          </a:prstGeom>
          <a:ln w="101600">
            <a:solidFill>
              <a:srgbClr val="78AAD6"/>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268" name="sapply()"/>
          <p:cNvSpPr txBox="1"/>
          <p:nvPr/>
        </p:nvSpPr>
        <p:spPr>
          <a:xfrm>
            <a:off x="6548156" y="5163660"/>
            <a:ext cx="3162798" cy="89948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825500">
              <a:defRPr sz="5000">
                <a:latin typeface="Monaco"/>
                <a:ea typeface="Monaco"/>
                <a:cs typeface="Monaco"/>
                <a:sym typeface="Monaco"/>
              </a:defRPr>
            </a:lvl1pPr>
          </a:lstStyle>
          <a:p>
            <a:r>
              <a:t>sapply()</a:t>
            </a:r>
          </a:p>
        </p:txBody>
      </p:sp>
      <p:sp>
        <p:nvSpPr>
          <p:cNvPr id="269" name="Line"/>
          <p:cNvSpPr/>
          <p:nvPr/>
        </p:nvSpPr>
        <p:spPr>
          <a:xfrm flipV="1">
            <a:off x="7052346" y="4651198"/>
            <a:ext cx="6800134" cy="1"/>
          </a:xfrm>
          <a:prstGeom prst="line">
            <a:avLst/>
          </a:prstGeom>
          <a:ln w="101600">
            <a:solidFill>
              <a:srgbClr val="78AAD6"/>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sp>
        <p:nvSpPr>
          <p:cNvPr id="270" name="map()"/>
          <p:cNvSpPr txBox="1"/>
          <p:nvPr/>
        </p:nvSpPr>
        <p:spPr>
          <a:xfrm>
            <a:off x="4791841" y="4201458"/>
            <a:ext cx="2019611" cy="89948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825500">
              <a:defRPr sz="5000">
                <a:latin typeface="Monaco"/>
                <a:ea typeface="Monaco"/>
                <a:cs typeface="Monaco"/>
                <a:sym typeface="Monaco"/>
              </a:defRPr>
            </a:lvl1pPr>
          </a:lstStyle>
          <a:p>
            <a:r>
              <a:t>map()</a:t>
            </a:r>
          </a:p>
        </p:txBody>
      </p:sp>
      <p:sp>
        <p:nvSpPr>
          <p:cNvPr id="271" name="Group"/>
          <p:cNvSpPr/>
          <p:nvPr/>
        </p:nvSpPr>
        <p:spPr>
          <a:xfrm flipV="1">
            <a:off x="13756754" y="7781504"/>
            <a:ext cx="6357579" cy="1"/>
          </a:xfrm>
          <a:prstGeom prst="line">
            <a:avLst/>
          </a:prstGeom>
          <a:ln w="101600">
            <a:solidFill>
              <a:srgbClr val="A8D379"/>
            </a:solidFill>
            <a:miter lim="400000"/>
            <a:headEnd type="triangle" len="sm"/>
            <a:tailEnd type="triangle"/>
          </a:ln>
        </p:spPr>
        <p:txBody>
          <a:bodyPr lIns="50800" tIns="50800" rIns="50800" bIns="50800" anchor="ctr"/>
          <a:lstStyle/>
          <a:p>
            <a:pPr defTabSz="825500">
              <a:defRPr sz="5000">
                <a:solidFill>
                  <a:srgbClr val="535353"/>
                </a:solidFill>
                <a:latin typeface="Gill Sans Light"/>
                <a:ea typeface="Gill Sans Light"/>
                <a:cs typeface="Gill Sans Light"/>
                <a:sym typeface="Gill Sans Light"/>
              </a:defRPr>
            </a:pPr>
            <a:endParaRPr/>
          </a:p>
        </p:txBody>
      </p:sp>
      <p:grpSp>
        <p:nvGrpSpPr>
          <p:cNvPr id="274" name="Group"/>
          <p:cNvGrpSpPr/>
          <p:nvPr/>
        </p:nvGrpSpPr>
        <p:grpSpPr>
          <a:xfrm>
            <a:off x="12806098" y="6641358"/>
            <a:ext cx="1842642" cy="1332227"/>
            <a:chOff x="0" y="0"/>
            <a:chExt cx="1842641" cy="1332225"/>
          </a:xfrm>
        </p:grpSpPr>
        <p:sp>
          <p:nvSpPr>
            <p:cNvPr id="272" name="Line"/>
            <p:cNvSpPr/>
            <p:nvPr/>
          </p:nvSpPr>
          <p:spPr>
            <a:xfrm flipV="1">
              <a:off x="995874" y="948069"/>
              <a:ext cx="1" cy="384157"/>
            </a:xfrm>
            <a:prstGeom prst="line">
              <a:avLst/>
            </a:prstGeom>
            <a:noFill/>
            <a:ln w="101600" cap="flat">
              <a:solidFill>
                <a:srgbClr val="B1D183"/>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73" name="C++"/>
            <p:cNvSpPr txBox="1"/>
            <p:nvPr/>
          </p:nvSpPr>
          <p:spPr>
            <a:xfrm>
              <a:off x="0" y="0"/>
              <a:ext cx="1842642" cy="11130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defTabSz="825500">
                <a:defRPr sz="7200">
                  <a:latin typeface="Arial"/>
                  <a:ea typeface="Arial"/>
                  <a:cs typeface="Arial"/>
                  <a:sym typeface="Arial"/>
                </a:defRPr>
              </a:lvl1pPr>
            </a:lstStyle>
            <a:p>
              <a:r>
                <a:t>C++</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2" nodeType="afterEffect">
                                  <p:stCondLst>
                                    <p:cond delay="0"/>
                                  </p:stCondLst>
                                  <p:iterate>
                                    <p:tmAbs val="0"/>
                                  </p:iterate>
                                  <p:childTnLst>
                                    <p:set>
                                      <p:cBhvr>
                                        <p:cTn id="9" fill="hold"/>
                                        <p:tgtEl>
                                          <p:spTgt spid="265"/>
                                        </p:tgtEl>
                                        <p:attrNameLst>
                                          <p:attrName>style.visibility</p:attrName>
                                        </p:attrNameLst>
                                      </p:cBhvr>
                                      <p:to>
                                        <p:strVal val="visible"/>
                                      </p:to>
                                    </p:set>
                                    <p:animEffect transition="in" filter="wipe(left)">
                                      <p:cBhvr>
                                        <p:cTn id="10" dur="300"/>
                                        <p:tgtEl>
                                          <p:spTgt spid="26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68"/>
                                        </p:tgtEl>
                                        <p:attrNameLst>
                                          <p:attrName>style.visibility</p:attrName>
                                        </p:attrNameLst>
                                      </p:cBhvr>
                                      <p:to>
                                        <p:strVal val="visible"/>
                                      </p:to>
                                    </p:set>
                                  </p:childTnLst>
                                </p:cTn>
                              </p:par>
                            </p:childTnLst>
                          </p:cTn>
                        </p:par>
                        <p:par>
                          <p:cTn id="15" fill="hold">
                            <p:stCondLst>
                              <p:cond delay="0"/>
                            </p:stCondLst>
                            <p:childTnLst>
                              <p:par>
                                <p:cTn id="16" presetID="22" presetClass="entr" presetSubtype="8" fill="hold" grpId="4" nodeType="afterEffect">
                                  <p:stCondLst>
                                    <p:cond delay="0"/>
                                  </p:stCondLst>
                                  <p:iterate>
                                    <p:tmAbs val="0"/>
                                  </p:iterate>
                                  <p:childTnLst>
                                    <p:set>
                                      <p:cBhvr>
                                        <p:cTn id="17" fill="hold"/>
                                        <p:tgtEl>
                                          <p:spTgt spid="267"/>
                                        </p:tgtEl>
                                        <p:attrNameLst>
                                          <p:attrName>style.visibility</p:attrName>
                                        </p:attrNameLst>
                                      </p:cBhvr>
                                      <p:to>
                                        <p:strVal val="visible"/>
                                      </p:to>
                                    </p:set>
                                    <p:animEffect transition="in" filter="wipe(left)">
                                      <p:cBhvr>
                                        <p:cTn id="18" dur="400"/>
                                        <p:tgtEl>
                                          <p:spTgt spid="26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70"/>
                                        </p:tgtEl>
                                        <p:attrNameLst>
                                          <p:attrName>style.visibility</p:attrName>
                                        </p:attrNameLst>
                                      </p:cBhvr>
                                      <p:to>
                                        <p:strVal val="visible"/>
                                      </p:to>
                                    </p:set>
                                  </p:childTnLst>
                                </p:cTn>
                              </p:par>
                            </p:childTnLst>
                          </p:cTn>
                        </p:par>
                        <p:par>
                          <p:cTn id="23" fill="hold">
                            <p:stCondLst>
                              <p:cond delay="0"/>
                            </p:stCondLst>
                            <p:childTnLst>
                              <p:par>
                                <p:cTn id="24" presetID="22" presetClass="entr" presetSubtype="8" fill="hold" grpId="6" nodeType="afterEffect">
                                  <p:stCondLst>
                                    <p:cond delay="0"/>
                                  </p:stCondLst>
                                  <p:iterate>
                                    <p:tmAbs val="0"/>
                                  </p:iterate>
                                  <p:childTnLst>
                                    <p:set>
                                      <p:cBhvr>
                                        <p:cTn id="25" fill="hold"/>
                                        <p:tgtEl>
                                          <p:spTgt spid="269"/>
                                        </p:tgtEl>
                                        <p:attrNameLst>
                                          <p:attrName>style.visibility</p:attrName>
                                        </p:attrNameLst>
                                      </p:cBhvr>
                                      <p:to>
                                        <p:strVal val="visible"/>
                                      </p:to>
                                    </p:set>
                                    <p:animEffect transition="in" filter="wipe(left)">
                                      <p:cBhvr>
                                        <p:cTn id="26" dur="499"/>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2" animBg="1" advAuto="0"/>
      <p:bldP spid="266" grpId="1" animBg="1" advAuto="0"/>
      <p:bldP spid="267" grpId="4" animBg="1" advAuto="0"/>
      <p:bldP spid="268" grpId="3" animBg="1" advAuto="0"/>
      <p:bldP spid="269" grpId="6" animBg="1" advAuto="0"/>
      <p:bldP spid="270" grpId="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 name="Image" descr="Image"/>
          <p:cNvPicPr>
            <a:picLocks noChangeAspect="1"/>
          </p:cNvPicPr>
          <p:nvPr/>
        </p:nvPicPr>
        <p:blipFill>
          <a:blip r:embed="rId3">
            <a:extLst/>
          </a:blip>
          <a:stretch>
            <a:fillRect/>
          </a:stretch>
        </p:blipFill>
        <p:spPr>
          <a:xfrm>
            <a:off x="6017358" y="2124509"/>
            <a:ext cx="12349284" cy="9466982"/>
          </a:xfrm>
          <a:prstGeom prst="rect">
            <a:avLst/>
          </a:prstGeom>
          <a:ln w="12700">
            <a:miter lim="400000"/>
          </a:ln>
        </p:spPr>
      </p:pic>
      <p:sp>
        <p:nvSpPr>
          <p:cNvPr id="279"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4"/>
              </a:defRPr>
            </a:lvl1pPr>
          </a:lstStyle>
          <a:p>
            <a:pPr>
              <a:defRPr u="none"/>
            </a:pPr>
            <a:r>
              <a:rPr u="sng">
                <a:hlinkClick r:id="rId4"/>
              </a:rPr>
              <a:t>CC BY-SA RStudio</a:t>
            </a:r>
          </a:p>
        </p:txBody>
      </p:sp>
      <p:grpSp>
        <p:nvGrpSpPr>
          <p:cNvPr id="283" name="Group"/>
          <p:cNvGrpSpPr/>
          <p:nvPr/>
        </p:nvGrpSpPr>
        <p:grpSpPr>
          <a:xfrm>
            <a:off x="12707814" y="8146789"/>
            <a:ext cx="9792406" cy="2907938"/>
            <a:chOff x="0" y="0"/>
            <a:chExt cx="9792405" cy="2907936"/>
          </a:xfrm>
        </p:grpSpPr>
        <p:sp>
          <p:nvSpPr>
            <p:cNvPr id="280" name="Shape"/>
            <p:cNvSpPr/>
            <p:nvPr/>
          </p:nvSpPr>
          <p:spPr>
            <a:xfrm>
              <a:off x="0" y="0"/>
              <a:ext cx="4505338" cy="2762807"/>
            </a:xfrm>
            <a:custGeom>
              <a:avLst/>
              <a:gdLst/>
              <a:ahLst/>
              <a:cxnLst>
                <a:cxn ang="0">
                  <a:pos x="wd2" y="hd2"/>
                </a:cxn>
                <a:cxn ang="5400000">
                  <a:pos x="wd2" y="hd2"/>
                </a:cxn>
                <a:cxn ang="10800000">
                  <a:pos x="wd2" y="hd2"/>
                </a:cxn>
                <a:cxn ang="16200000">
                  <a:pos x="wd2" y="hd2"/>
                </a:cxn>
              </a:cxnLst>
              <a:rect l="0" t="0" r="r" b="b"/>
              <a:pathLst>
                <a:path w="21600" h="21397" extrusionOk="0">
                  <a:moveTo>
                    <a:pt x="20848" y="1902"/>
                  </a:moveTo>
                  <a:cubicBezTo>
                    <a:pt x="20236" y="1534"/>
                    <a:pt x="19609" y="1238"/>
                    <a:pt x="18971" y="1016"/>
                  </a:cubicBezTo>
                  <a:cubicBezTo>
                    <a:pt x="18247" y="764"/>
                    <a:pt x="17513" y="608"/>
                    <a:pt x="16774" y="548"/>
                  </a:cubicBezTo>
                  <a:cubicBezTo>
                    <a:pt x="15990" y="1310"/>
                    <a:pt x="15073" y="1634"/>
                    <a:pt x="14165" y="1471"/>
                  </a:cubicBezTo>
                  <a:cubicBezTo>
                    <a:pt x="13370" y="1328"/>
                    <a:pt x="12618" y="817"/>
                    <a:pt x="11998" y="0"/>
                  </a:cubicBezTo>
                  <a:cubicBezTo>
                    <a:pt x="11744" y="364"/>
                    <a:pt x="11462" y="675"/>
                    <a:pt x="11160" y="927"/>
                  </a:cubicBezTo>
                  <a:cubicBezTo>
                    <a:pt x="10077" y="1831"/>
                    <a:pt x="8805" y="1934"/>
                    <a:pt x="7672" y="1210"/>
                  </a:cubicBezTo>
                  <a:cubicBezTo>
                    <a:pt x="7400" y="998"/>
                    <a:pt x="7088" y="961"/>
                    <a:pt x="6800" y="1107"/>
                  </a:cubicBezTo>
                  <a:cubicBezTo>
                    <a:pt x="6408" y="1305"/>
                    <a:pt x="6119" y="1806"/>
                    <a:pt x="5789" y="2187"/>
                  </a:cubicBezTo>
                  <a:cubicBezTo>
                    <a:pt x="5514" y="2505"/>
                    <a:pt x="5206" y="2746"/>
                    <a:pt x="4878" y="2896"/>
                  </a:cubicBezTo>
                  <a:cubicBezTo>
                    <a:pt x="4268" y="2966"/>
                    <a:pt x="3656" y="2919"/>
                    <a:pt x="3052" y="2760"/>
                  </a:cubicBezTo>
                  <a:cubicBezTo>
                    <a:pt x="2719" y="2672"/>
                    <a:pt x="2379" y="2558"/>
                    <a:pt x="2050" y="2690"/>
                  </a:cubicBezTo>
                  <a:cubicBezTo>
                    <a:pt x="1743" y="2813"/>
                    <a:pt x="1499" y="3109"/>
                    <a:pt x="1474" y="3574"/>
                  </a:cubicBezTo>
                  <a:cubicBezTo>
                    <a:pt x="1452" y="3988"/>
                    <a:pt x="1645" y="4380"/>
                    <a:pt x="1617" y="4782"/>
                  </a:cubicBezTo>
                  <a:cubicBezTo>
                    <a:pt x="1604" y="4960"/>
                    <a:pt x="1550" y="5124"/>
                    <a:pt x="1542" y="5303"/>
                  </a:cubicBezTo>
                  <a:cubicBezTo>
                    <a:pt x="1533" y="5508"/>
                    <a:pt x="1585" y="5707"/>
                    <a:pt x="1682" y="5841"/>
                  </a:cubicBezTo>
                  <a:cubicBezTo>
                    <a:pt x="1552" y="6012"/>
                    <a:pt x="1470" y="6261"/>
                    <a:pt x="1456" y="6531"/>
                  </a:cubicBezTo>
                  <a:cubicBezTo>
                    <a:pt x="1444" y="6754"/>
                    <a:pt x="1478" y="6977"/>
                    <a:pt x="1554" y="7165"/>
                  </a:cubicBezTo>
                  <a:cubicBezTo>
                    <a:pt x="1631" y="7396"/>
                    <a:pt x="1742" y="7593"/>
                    <a:pt x="1877" y="7739"/>
                  </a:cubicBezTo>
                  <a:cubicBezTo>
                    <a:pt x="1974" y="7844"/>
                    <a:pt x="2083" y="7920"/>
                    <a:pt x="2197" y="7964"/>
                  </a:cubicBezTo>
                  <a:cubicBezTo>
                    <a:pt x="2157" y="8112"/>
                    <a:pt x="2145" y="8277"/>
                    <a:pt x="2162" y="8437"/>
                  </a:cubicBezTo>
                  <a:cubicBezTo>
                    <a:pt x="2182" y="8619"/>
                    <a:pt x="2239" y="8786"/>
                    <a:pt x="2325" y="8910"/>
                  </a:cubicBezTo>
                  <a:cubicBezTo>
                    <a:pt x="1671" y="9061"/>
                    <a:pt x="1074" y="9593"/>
                    <a:pt x="645" y="10405"/>
                  </a:cubicBezTo>
                  <a:cubicBezTo>
                    <a:pt x="250" y="11153"/>
                    <a:pt x="23" y="12094"/>
                    <a:pt x="0" y="13077"/>
                  </a:cubicBezTo>
                  <a:cubicBezTo>
                    <a:pt x="916" y="14575"/>
                    <a:pt x="1962" y="15850"/>
                    <a:pt x="3106" y="16860"/>
                  </a:cubicBezTo>
                  <a:cubicBezTo>
                    <a:pt x="3901" y="17562"/>
                    <a:pt x="4739" y="18132"/>
                    <a:pt x="5534" y="18834"/>
                  </a:cubicBezTo>
                  <a:cubicBezTo>
                    <a:pt x="6293" y="19503"/>
                    <a:pt x="7010" y="20289"/>
                    <a:pt x="7674" y="21181"/>
                  </a:cubicBezTo>
                  <a:cubicBezTo>
                    <a:pt x="8538" y="21600"/>
                    <a:pt x="9471" y="21403"/>
                    <a:pt x="10238" y="20640"/>
                  </a:cubicBezTo>
                  <a:cubicBezTo>
                    <a:pt x="10569" y="20310"/>
                    <a:pt x="10859" y="19882"/>
                    <a:pt x="11092" y="19379"/>
                  </a:cubicBezTo>
                  <a:cubicBezTo>
                    <a:pt x="13455" y="19505"/>
                    <a:pt x="15760" y="18185"/>
                    <a:pt x="17547" y="15685"/>
                  </a:cubicBezTo>
                  <a:cubicBezTo>
                    <a:pt x="18484" y="14376"/>
                    <a:pt x="19242" y="12788"/>
                    <a:pt x="19946" y="11159"/>
                  </a:cubicBezTo>
                  <a:cubicBezTo>
                    <a:pt x="20530" y="9807"/>
                    <a:pt x="21082" y="8416"/>
                    <a:pt x="21600" y="6991"/>
                  </a:cubicBezTo>
                  <a:cubicBezTo>
                    <a:pt x="21513" y="6653"/>
                    <a:pt x="21467" y="6291"/>
                    <a:pt x="21463" y="5926"/>
                  </a:cubicBezTo>
                  <a:cubicBezTo>
                    <a:pt x="21459" y="5465"/>
                    <a:pt x="21523" y="4987"/>
                    <a:pt x="21420" y="4546"/>
                  </a:cubicBezTo>
                  <a:cubicBezTo>
                    <a:pt x="21353" y="4258"/>
                    <a:pt x="21221" y="4023"/>
                    <a:pt x="21050" y="3887"/>
                  </a:cubicBezTo>
                  <a:cubicBezTo>
                    <a:pt x="21113" y="3789"/>
                    <a:pt x="21155" y="3662"/>
                    <a:pt x="21171" y="3524"/>
                  </a:cubicBezTo>
                  <a:cubicBezTo>
                    <a:pt x="21209" y="3205"/>
                    <a:pt x="21111" y="2907"/>
                    <a:pt x="21029" y="2625"/>
                  </a:cubicBezTo>
                  <a:cubicBezTo>
                    <a:pt x="20962" y="2392"/>
                    <a:pt x="20901" y="2151"/>
                    <a:pt x="20848" y="1902"/>
                  </a:cubicBezTo>
                  <a:close/>
                </a:path>
              </a:pathLst>
            </a:custGeom>
            <a:solidFill>
              <a:srgbClr val="FF80A9">
                <a:alpha val="49172"/>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81" name="Reptilian…"/>
            <p:cNvSpPr txBox="1"/>
            <p:nvPr/>
          </p:nvSpPr>
          <p:spPr>
            <a:xfrm>
              <a:off x="6496704" y="910861"/>
              <a:ext cx="3295702" cy="19970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p>
              <a:pPr>
                <a:defRPr>
                  <a:solidFill>
                    <a:srgbClr val="FF80A9"/>
                  </a:solidFill>
                  <a:latin typeface="Source Sans Pro Semibold"/>
                  <a:ea typeface="Source Sans Pro Semibold"/>
                  <a:cs typeface="Source Sans Pro Semibold"/>
                  <a:sym typeface="Source Sans Pro Semibold"/>
                </a:defRPr>
              </a:pPr>
              <a:r>
                <a:t>Reptilian </a:t>
              </a:r>
            </a:p>
            <a:p>
              <a:pPr>
                <a:defRPr>
                  <a:solidFill>
                    <a:srgbClr val="FF80A9"/>
                  </a:solidFill>
                  <a:latin typeface="Source Sans Pro Semibold"/>
                  <a:ea typeface="Source Sans Pro Semibold"/>
                  <a:cs typeface="Source Sans Pro Semibold"/>
                  <a:sym typeface="Source Sans Pro Semibold"/>
                </a:defRPr>
              </a:pPr>
              <a:r>
                <a:t>Brain</a:t>
              </a:r>
            </a:p>
          </p:txBody>
        </p:sp>
        <p:sp>
          <p:nvSpPr>
            <p:cNvPr id="282" name="Line"/>
            <p:cNvSpPr/>
            <p:nvPr/>
          </p:nvSpPr>
          <p:spPr>
            <a:xfrm>
              <a:off x="3468810" y="941712"/>
              <a:ext cx="3047209" cy="537600"/>
            </a:xfrm>
            <a:prstGeom prst="line">
              <a:avLst/>
            </a:prstGeom>
            <a:noFill/>
            <a:ln w="50800" cap="flat">
              <a:solidFill>
                <a:srgbClr val="FF80A9"/>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287" name="Group"/>
          <p:cNvGrpSpPr/>
          <p:nvPr/>
        </p:nvGrpSpPr>
        <p:grpSpPr>
          <a:xfrm>
            <a:off x="9194085" y="5268370"/>
            <a:ext cx="13323597" cy="4566974"/>
            <a:chOff x="0" y="0"/>
            <a:chExt cx="13323596" cy="4566972"/>
          </a:xfrm>
        </p:grpSpPr>
        <p:sp>
          <p:nvSpPr>
            <p:cNvPr id="284" name="Shape"/>
            <p:cNvSpPr/>
            <p:nvPr/>
          </p:nvSpPr>
          <p:spPr>
            <a:xfrm>
              <a:off x="-1" y="1151966"/>
              <a:ext cx="6016370" cy="3415007"/>
            </a:xfrm>
            <a:custGeom>
              <a:avLst/>
              <a:gdLst/>
              <a:ahLst/>
              <a:cxnLst>
                <a:cxn ang="0">
                  <a:pos x="wd2" y="hd2"/>
                </a:cxn>
                <a:cxn ang="5400000">
                  <a:pos x="wd2" y="hd2"/>
                </a:cxn>
                <a:cxn ang="10800000">
                  <a:pos x="wd2" y="hd2"/>
                </a:cxn>
                <a:cxn ang="16200000">
                  <a:pos x="wd2" y="hd2"/>
                </a:cxn>
              </a:cxnLst>
              <a:rect l="0" t="0" r="r" b="b"/>
              <a:pathLst>
                <a:path w="21464" h="19538" extrusionOk="0">
                  <a:moveTo>
                    <a:pt x="15983" y="2462"/>
                  </a:moveTo>
                  <a:cubicBezTo>
                    <a:pt x="18148" y="4208"/>
                    <a:pt x="20026" y="6749"/>
                    <a:pt x="21464" y="9878"/>
                  </a:cubicBezTo>
                  <a:cubicBezTo>
                    <a:pt x="21275" y="10147"/>
                    <a:pt x="21065" y="10377"/>
                    <a:pt x="20840" y="10563"/>
                  </a:cubicBezTo>
                  <a:cubicBezTo>
                    <a:pt x="20034" y="11230"/>
                    <a:pt x="19088" y="11306"/>
                    <a:pt x="18244" y="10772"/>
                  </a:cubicBezTo>
                  <a:cubicBezTo>
                    <a:pt x="18042" y="10615"/>
                    <a:pt x="17810" y="10587"/>
                    <a:pt x="17596" y="10695"/>
                  </a:cubicBezTo>
                  <a:cubicBezTo>
                    <a:pt x="17304" y="10842"/>
                    <a:pt x="17089" y="11212"/>
                    <a:pt x="16843" y="11493"/>
                  </a:cubicBezTo>
                  <a:cubicBezTo>
                    <a:pt x="16638" y="11728"/>
                    <a:pt x="16409" y="11906"/>
                    <a:pt x="16165" y="12017"/>
                  </a:cubicBezTo>
                  <a:cubicBezTo>
                    <a:pt x="15712" y="12069"/>
                    <a:pt x="15256" y="12034"/>
                    <a:pt x="14807" y="11917"/>
                  </a:cubicBezTo>
                  <a:cubicBezTo>
                    <a:pt x="14559" y="11852"/>
                    <a:pt x="14306" y="11768"/>
                    <a:pt x="14061" y="11865"/>
                  </a:cubicBezTo>
                  <a:cubicBezTo>
                    <a:pt x="13832" y="11956"/>
                    <a:pt x="13652" y="12174"/>
                    <a:pt x="13633" y="12518"/>
                  </a:cubicBezTo>
                  <a:cubicBezTo>
                    <a:pt x="13616" y="12824"/>
                    <a:pt x="13760" y="13113"/>
                    <a:pt x="13739" y="13410"/>
                  </a:cubicBezTo>
                  <a:cubicBezTo>
                    <a:pt x="13729" y="13542"/>
                    <a:pt x="13689" y="13663"/>
                    <a:pt x="13683" y="13795"/>
                  </a:cubicBezTo>
                  <a:cubicBezTo>
                    <a:pt x="13676" y="13946"/>
                    <a:pt x="13715" y="14094"/>
                    <a:pt x="13787" y="14192"/>
                  </a:cubicBezTo>
                  <a:cubicBezTo>
                    <a:pt x="13690" y="14319"/>
                    <a:pt x="13630" y="14503"/>
                    <a:pt x="13619" y="14702"/>
                  </a:cubicBezTo>
                  <a:cubicBezTo>
                    <a:pt x="13610" y="14867"/>
                    <a:pt x="13636" y="15032"/>
                    <a:pt x="13692" y="15170"/>
                  </a:cubicBezTo>
                  <a:cubicBezTo>
                    <a:pt x="13749" y="15341"/>
                    <a:pt x="13832" y="15487"/>
                    <a:pt x="13932" y="15595"/>
                  </a:cubicBezTo>
                  <a:cubicBezTo>
                    <a:pt x="14005" y="15672"/>
                    <a:pt x="14086" y="15728"/>
                    <a:pt x="14171" y="15761"/>
                  </a:cubicBezTo>
                  <a:cubicBezTo>
                    <a:pt x="14141" y="15870"/>
                    <a:pt x="14132" y="15992"/>
                    <a:pt x="14145" y="16110"/>
                  </a:cubicBezTo>
                  <a:cubicBezTo>
                    <a:pt x="14160" y="16245"/>
                    <a:pt x="14202" y="16368"/>
                    <a:pt x="14266" y="16460"/>
                  </a:cubicBezTo>
                  <a:cubicBezTo>
                    <a:pt x="13779" y="16571"/>
                    <a:pt x="13335" y="16964"/>
                    <a:pt x="13016" y="17564"/>
                  </a:cubicBezTo>
                  <a:cubicBezTo>
                    <a:pt x="12722" y="18117"/>
                    <a:pt x="12553" y="18812"/>
                    <a:pt x="12536" y="19538"/>
                  </a:cubicBezTo>
                  <a:cubicBezTo>
                    <a:pt x="11744" y="19431"/>
                    <a:pt x="10976" y="19052"/>
                    <a:pt x="10284" y="18425"/>
                  </a:cubicBezTo>
                  <a:cubicBezTo>
                    <a:pt x="9728" y="17921"/>
                    <a:pt x="9232" y="17242"/>
                    <a:pt x="8809" y="16505"/>
                  </a:cubicBezTo>
                  <a:cubicBezTo>
                    <a:pt x="8717" y="16345"/>
                    <a:pt x="8629" y="16181"/>
                    <a:pt x="8575" y="15980"/>
                  </a:cubicBezTo>
                  <a:cubicBezTo>
                    <a:pt x="8393" y="15313"/>
                    <a:pt x="8645" y="14582"/>
                    <a:pt x="8602" y="13869"/>
                  </a:cubicBezTo>
                  <a:cubicBezTo>
                    <a:pt x="8558" y="13157"/>
                    <a:pt x="8245" y="12585"/>
                    <a:pt x="7850" y="12245"/>
                  </a:cubicBezTo>
                  <a:cubicBezTo>
                    <a:pt x="6355" y="10959"/>
                    <a:pt x="4783" y="12722"/>
                    <a:pt x="3437" y="14275"/>
                  </a:cubicBezTo>
                  <a:cubicBezTo>
                    <a:pt x="2784" y="15028"/>
                    <a:pt x="2038" y="15731"/>
                    <a:pt x="1278" y="15360"/>
                  </a:cubicBezTo>
                  <a:cubicBezTo>
                    <a:pt x="596" y="15026"/>
                    <a:pt x="198" y="13957"/>
                    <a:pt x="62" y="12817"/>
                  </a:cubicBezTo>
                  <a:cubicBezTo>
                    <a:pt x="-136" y="11156"/>
                    <a:pt x="165" y="9477"/>
                    <a:pt x="661" y="7985"/>
                  </a:cubicBezTo>
                  <a:cubicBezTo>
                    <a:pt x="3458" y="-423"/>
                    <a:pt x="10373" y="-2062"/>
                    <a:pt x="15983" y="2462"/>
                  </a:cubicBezTo>
                  <a:close/>
                </a:path>
              </a:pathLst>
            </a:custGeom>
            <a:solidFill>
              <a:srgbClr val="A7C189">
                <a:alpha val="60522"/>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85" name="Limbic…"/>
            <p:cNvSpPr txBox="1"/>
            <p:nvPr/>
          </p:nvSpPr>
          <p:spPr>
            <a:xfrm>
              <a:off x="10741660" y="0"/>
              <a:ext cx="2581937" cy="19970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p>
              <a:pPr>
                <a:defRPr>
                  <a:solidFill>
                    <a:srgbClr val="A7C189"/>
                  </a:solidFill>
                  <a:latin typeface="Source Sans Pro Semibold"/>
                  <a:ea typeface="Source Sans Pro Semibold"/>
                  <a:cs typeface="Source Sans Pro Semibold"/>
                  <a:sym typeface="Source Sans Pro Semibold"/>
                </a:defRPr>
              </a:pPr>
              <a:r>
                <a:t>Limbic </a:t>
              </a:r>
            </a:p>
            <a:p>
              <a:pPr>
                <a:defRPr>
                  <a:solidFill>
                    <a:srgbClr val="A7C189"/>
                  </a:solidFill>
                  <a:latin typeface="Source Sans Pro Semibold"/>
                  <a:ea typeface="Source Sans Pro Semibold"/>
                  <a:cs typeface="Source Sans Pro Semibold"/>
                  <a:sym typeface="Source Sans Pro Semibold"/>
                </a:defRPr>
              </a:pPr>
              <a:r>
                <a:t>System</a:t>
              </a:r>
            </a:p>
          </p:txBody>
        </p:sp>
        <p:sp>
          <p:nvSpPr>
            <p:cNvPr id="286" name="Line"/>
            <p:cNvSpPr/>
            <p:nvPr/>
          </p:nvSpPr>
          <p:spPr>
            <a:xfrm flipV="1">
              <a:off x="4622105" y="1200233"/>
              <a:ext cx="6007112" cy="1020027"/>
            </a:xfrm>
            <a:prstGeom prst="line">
              <a:avLst/>
            </a:prstGeom>
            <a:noFill/>
            <a:ln w="50800" cap="flat">
              <a:solidFill>
                <a:srgbClr val="A7C189"/>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291" name="Group"/>
          <p:cNvGrpSpPr/>
          <p:nvPr/>
        </p:nvGrpSpPr>
        <p:grpSpPr>
          <a:xfrm>
            <a:off x="6111953" y="2025087"/>
            <a:ext cx="14402214" cy="7939184"/>
            <a:chOff x="0" y="0"/>
            <a:chExt cx="14402212" cy="7939183"/>
          </a:xfrm>
        </p:grpSpPr>
        <p:sp>
          <p:nvSpPr>
            <p:cNvPr id="288" name="Shape"/>
            <p:cNvSpPr/>
            <p:nvPr/>
          </p:nvSpPr>
          <p:spPr>
            <a:xfrm>
              <a:off x="-1" y="833558"/>
              <a:ext cx="12203881" cy="7105626"/>
            </a:xfrm>
            <a:custGeom>
              <a:avLst/>
              <a:gdLst/>
              <a:ahLst/>
              <a:cxnLst>
                <a:cxn ang="0">
                  <a:pos x="wd2" y="hd2"/>
                </a:cxn>
                <a:cxn ang="5400000">
                  <a:pos x="wd2" y="hd2"/>
                </a:cxn>
                <a:cxn ang="10800000">
                  <a:pos x="wd2" y="hd2"/>
                </a:cxn>
                <a:cxn ang="16200000">
                  <a:pos x="wd2" y="hd2"/>
                </a:cxn>
              </a:cxnLst>
              <a:rect l="0" t="0" r="r" b="b"/>
              <a:pathLst>
                <a:path w="21547" h="21536" extrusionOk="0">
                  <a:moveTo>
                    <a:pt x="13351" y="12099"/>
                  </a:moveTo>
                  <a:cubicBezTo>
                    <a:pt x="14423" y="13024"/>
                    <a:pt x="15352" y="14370"/>
                    <a:pt x="16064" y="16028"/>
                  </a:cubicBezTo>
                  <a:cubicBezTo>
                    <a:pt x="16320" y="16386"/>
                    <a:pt x="16637" y="16594"/>
                    <a:pt x="16967" y="16619"/>
                  </a:cubicBezTo>
                  <a:cubicBezTo>
                    <a:pt x="17271" y="16642"/>
                    <a:pt x="17572" y="16509"/>
                    <a:pt x="17832" y="16236"/>
                  </a:cubicBezTo>
                  <a:cubicBezTo>
                    <a:pt x="18147" y="16259"/>
                    <a:pt x="18460" y="16340"/>
                    <a:pt x="18764" y="16477"/>
                  </a:cubicBezTo>
                  <a:cubicBezTo>
                    <a:pt x="18981" y="16575"/>
                    <a:pt x="19194" y="16701"/>
                    <a:pt x="19400" y="16854"/>
                  </a:cubicBezTo>
                  <a:cubicBezTo>
                    <a:pt x="19629" y="16945"/>
                    <a:pt x="19851" y="17086"/>
                    <a:pt x="20060" y="17273"/>
                  </a:cubicBezTo>
                  <a:cubicBezTo>
                    <a:pt x="20143" y="17347"/>
                    <a:pt x="20223" y="17428"/>
                    <a:pt x="20301" y="17516"/>
                  </a:cubicBezTo>
                  <a:cubicBezTo>
                    <a:pt x="20568" y="17616"/>
                    <a:pt x="20842" y="17415"/>
                    <a:pt x="20984" y="17014"/>
                  </a:cubicBezTo>
                  <a:cubicBezTo>
                    <a:pt x="21053" y="16821"/>
                    <a:pt x="21082" y="16600"/>
                    <a:pt x="21132" y="16397"/>
                  </a:cubicBezTo>
                  <a:cubicBezTo>
                    <a:pt x="21206" y="16096"/>
                    <a:pt x="21325" y="15827"/>
                    <a:pt x="21381" y="15510"/>
                  </a:cubicBezTo>
                  <a:cubicBezTo>
                    <a:pt x="21428" y="15246"/>
                    <a:pt x="21428" y="14963"/>
                    <a:pt x="21380" y="14695"/>
                  </a:cubicBezTo>
                  <a:cubicBezTo>
                    <a:pt x="21568" y="13965"/>
                    <a:pt x="21598" y="13145"/>
                    <a:pt x="21466" y="12380"/>
                  </a:cubicBezTo>
                  <a:cubicBezTo>
                    <a:pt x="21369" y="11817"/>
                    <a:pt x="21188" y="11308"/>
                    <a:pt x="20940" y="10904"/>
                  </a:cubicBezTo>
                  <a:cubicBezTo>
                    <a:pt x="20927" y="10567"/>
                    <a:pt x="20881" y="10236"/>
                    <a:pt x="20802" y="9926"/>
                  </a:cubicBezTo>
                  <a:cubicBezTo>
                    <a:pt x="20706" y="9548"/>
                    <a:pt x="20565" y="9210"/>
                    <a:pt x="20388" y="8933"/>
                  </a:cubicBezTo>
                  <a:cubicBezTo>
                    <a:pt x="20358" y="8676"/>
                    <a:pt x="20307" y="8429"/>
                    <a:pt x="20238" y="8197"/>
                  </a:cubicBezTo>
                  <a:cubicBezTo>
                    <a:pt x="20161" y="7941"/>
                    <a:pt x="20062" y="7708"/>
                    <a:pt x="19978" y="7461"/>
                  </a:cubicBezTo>
                  <a:cubicBezTo>
                    <a:pt x="19827" y="7015"/>
                    <a:pt x="19722" y="6513"/>
                    <a:pt x="19514" y="6128"/>
                  </a:cubicBezTo>
                  <a:cubicBezTo>
                    <a:pt x="19410" y="5935"/>
                    <a:pt x="19283" y="5780"/>
                    <a:pt x="19142" y="5674"/>
                  </a:cubicBezTo>
                  <a:cubicBezTo>
                    <a:pt x="19030" y="5428"/>
                    <a:pt x="18899" y="5208"/>
                    <a:pt x="18755" y="5017"/>
                  </a:cubicBezTo>
                  <a:cubicBezTo>
                    <a:pt x="18566" y="4769"/>
                    <a:pt x="18355" y="4576"/>
                    <a:pt x="18130" y="4444"/>
                  </a:cubicBezTo>
                  <a:cubicBezTo>
                    <a:pt x="18011" y="4080"/>
                    <a:pt x="17834" y="3782"/>
                    <a:pt x="17619" y="3588"/>
                  </a:cubicBezTo>
                  <a:cubicBezTo>
                    <a:pt x="17448" y="3433"/>
                    <a:pt x="17259" y="3348"/>
                    <a:pt x="17088" y="3195"/>
                  </a:cubicBezTo>
                  <a:cubicBezTo>
                    <a:pt x="16984" y="3102"/>
                    <a:pt x="16887" y="2984"/>
                    <a:pt x="16785" y="2883"/>
                  </a:cubicBezTo>
                  <a:cubicBezTo>
                    <a:pt x="16643" y="2742"/>
                    <a:pt x="16491" y="2632"/>
                    <a:pt x="16333" y="2557"/>
                  </a:cubicBezTo>
                  <a:cubicBezTo>
                    <a:pt x="16234" y="2412"/>
                    <a:pt x="16130" y="2277"/>
                    <a:pt x="16021" y="2153"/>
                  </a:cubicBezTo>
                  <a:cubicBezTo>
                    <a:pt x="15717" y="1806"/>
                    <a:pt x="15380" y="1549"/>
                    <a:pt x="15025" y="1395"/>
                  </a:cubicBezTo>
                  <a:cubicBezTo>
                    <a:pt x="14872" y="1246"/>
                    <a:pt x="14711" y="1121"/>
                    <a:pt x="14546" y="1021"/>
                  </a:cubicBezTo>
                  <a:cubicBezTo>
                    <a:pt x="14310" y="880"/>
                    <a:pt x="14065" y="790"/>
                    <a:pt x="13816" y="754"/>
                  </a:cubicBezTo>
                  <a:cubicBezTo>
                    <a:pt x="13510" y="406"/>
                    <a:pt x="13160" y="190"/>
                    <a:pt x="12795" y="123"/>
                  </a:cubicBezTo>
                  <a:cubicBezTo>
                    <a:pt x="12589" y="85"/>
                    <a:pt x="12382" y="95"/>
                    <a:pt x="12178" y="153"/>
                  </a:cubicBezTo>
                  <a:cubicBezTo>
                    <a:pt x="11961" y="36"/>
                    <a:pt x="11735" y="-14"/>
                    <a:pt x="11508" y="3"/>
                  </a:cubicBezTo>
                  <a:cubicBezTo>
                    <a:pt x="11278" y="21"/>
                    <a:pt x="11051" y="109"/>
                    <a:pt x="10838" y="262"/>
                  </a:cubicBezTo>
                  <a:cubicBezTo>
                    <a:pt x="10605" y="193"/>
                    <a:pt x="10368" y="169"/>
                    <a:pt x="10131" y="190"/>
                  </a:cubicBezTo>
                  <a:cubicBezTo>
                    <a:pt x="9892" y="210"/>
                    <a:pt x="9655" y="277"/>
                    <a:pt x="9424" y="388"/>
                  </a:cubicBezTo>
                  <a:cubicBezTo>
                    <a:pt x="9148" y="417"/>
                    <a:pt x="8873" y="444"/>
                    <a:pt x="8600" y="467"/>
                  </a:cubicBezTo>
                  <a:cubicBezTo>
                    <a:pt x="8304" y="493"/>
                    <a:pt x="8003" y="515"/>
                    <a:pt x="7719" y="684"/>
                  </a:cubicBezTo>
                  <a:cubicBezTo>
                    <a:pt x="7503" y="813"/>
                    <a:pt x="7306" y="1024"/>
                    <a:pt x="7143" y="1300"/>
                  </a:cubicBezTo>
                  <a:cubicBezTo>
                    <a:pt x="6859" y="1423"/>
                    <a:pt x="6582" y="1594"/>
                    <a:pt x="6318" y="1809"/>
                  </a:cubicBezTo>
                  <a:cubicBezTo>
                    <a:pt x="6073" y="2009"/>
                    <a:pt x="5839" y="2246"/>
                    <a:pt x="5619" y="2518"/>
                  </a:cubicBezTo>
                  <a:cubicBezTo>
                    <a:pt x="5203" y="2570"/>
                    <a:pt x="4803" y="2816"/>
                    <a:pt x="4462" y="3230"/>
                  </a:cubicBezTo>
                  <a:cubicBezTo>
                    <a:pt x="4337" y="3382"/>
                    <a:pt x="4221" y="3556"/>
                    <a:pt x="4116" y="3749"/>
                  </a:cubicBezTo>
                  <a:cubicBezTo>
                    <a:pt x="3770" y="3904"/>
                    <a:pt x="3446" y="4178"/>
                    <a:pt x="3165" y="4556"/>
                  </a:cubicBezTo>
                  <a:cubicBezTo>
                    <a:pt x="2858" y="4967"/>
                    <a:pt x="2609" y="5489"/>
                    <a:pt x="2435" y="6086"/>
                  </a:cubicBezTo>
                  <a:cubicBezTo>
                    <a:pt x="2156" y="6374"/>
                    <a:pt x="1884" y="6680"/>
                    <a:pt x="1619" y="7003"/>
                  </a:cubicBezTo>
                  <a:cubicBezTo>
                    <a:pt x="1367" y="7311"/>
                    <a:pt x="1117" y="7639"/>
                    <a:pt x="921" y="8063"/>
                  </a:cubicBezTo>
                  <a:cubicBezTo>
                    <a:pt x="715" y="8507"/>
                    <a:pt x="580" y="9034"/>
                    <a:pt x="528" y="9594"/>
                  </a:cubicBezTo>
                  <a:cubicBezTo>
                    <a:pt x="188" y="10536"/>
                    <a:pt x="1" y="11636"/>
                    <a:pt x="0" y="12785"/>
                  </a:cubicBezTo>
                  <a:cubicBezTo>
                    <a:pt x="-2" y="13717"/>
                    <a:pt x="125" y="14637"/>
                    <a:pt x="371" y="15467"/>
                  </a:cubicBezTo>
                  <a:cubicBezTo>
                    <a:pt x="454" y="16560"/>
                    <a:pt x="769" y="17561"/>
                    <a:pt x="1257" y="18291"/>
                  </a:cubicBezTo>
                  <a:cubicBezTo>
                    <a:pt x="1624" y="18839"/>
                    <a:pt x="2071" y="19190"/>
                    <a:pt x="2542" y="19311"/>
                  </a:cubicBezTo>
                  <a:cubicBezTo>
                    <a:pt x="2984" y="19424"/>
                    <a:pt x="3434" y="19339"/>
                    <a:pt x="3836" y="19035"/>
                  </a:cubicBezTo>
                  <a:cubicBezTo>
                    <a:pt x="4065" y="18862"/>
                    <a:pt x="4274" y="18620"/>
                    <a:pt x="4497" y="18417"/>
                  </a:cubicBezTo>
                  <a:cubicBezTo>
                    <a:pt x="4650" y="18278"/>
                    <a:pt x="4810" y="18156"/>
                    <a:pt x="4976" y="18056"/>
                  </a:cubicBezTo>
                  <a:cubicBezTo>
                    <a:pt x="5021" y="18470"/>
                    <a:pt x="5138" y="18851"/>
                    <a:pt x="5311" y="19151"/>
                  </a:cubicBezTo>
                  <a:cubicBezTo>
                    <a:pt x="5565" y="19591"/>
                    <a:pt x="5908" y="19819"/>
                    <a:pt x="6256" y="19798"/>
                  </a:cubicBezTo>
                  <a:cubicBezTo>
                    <a:pt x="6547" y="20899"/>
                    <a:pt x="7199" y="21586"/>
                    <a:pt x="7902" y="21533"/>
                  </a:cubicBezTo>
                  <a:cubicBezTo>
                    <a:pt x="8086" y="21520"/>
                    <a:pt x="8265" y="21456"/>
                    <a:pt x="8431" y="21335"/>
                  </a:cubicBezTo>
                  <a:cubicBezTo>
                    <a:pt x="8787" y="21077"/>
                    <a:pt x="9062" y="20589"/>
                    <a:pt x="9265" y="20029"/>
                  </a:cubicBezTo>
                  <a:cubicBezTo>
                    <a:pt x="9330" y="19847"/>
                    <a:pt x="9390" y="19655"/>
                    <a:pt x="9489" y="19524"/>
                  </a:cubicBezTo>
                  <a:cubicBezTo>
                    <a:pt x="9555" y="19437"/>
                    <a:pt x="9634" y="19384"/>
                    <a:pt x="9717" y="19372"/>
                  </a:cubicBezTo>
                  <a:cubicBezTo>
                    <a:pt x="9704" y="19336"/>
                    <a:pt x="9694" y="19299"/>
                    <a:pt x="9685" y="19260"/>
                  </a:cubicBezTo>
                  <a:cubicBezTo>
                    <a:pt x="9606" y="18902"/>
                    <a:pt x="9723" y="18518"/>
                    <a:pt x="9698" y="18142"/>
                  </a:cubicBezTo>
                  <a:cubicBezTo>
                    <a:pt x="9674" y="17766"/>
                    <a:pt x="9521" y="17463"/>
                    <a:pt x="9326" y="17282"/>
                  </a:cubicBezTo>
                  <a:cubicBezTo>
                    <a:pt x="8588" y="16594"/>
                    <a:pt x="7809" y="17532"/>
                    <a:pt x="7142" y="18357"/>
                  </a:cubicBezTo>
                  <a:cubicBezTo>
                    <a:pt x="6819" y="18757"/>
                    <a:pt x="6450" y="19129"/>
                    <a:pt x="6074" y="18932"/>
                  </a:cubicBezTo>
                  <a:cubicBezTo>
                    <a:pt x="5736" y="18755"/>
                    <a:pt x="5539" y="18189"/>
                    <a:pt x="5472" y="17585"/>
                  </a:cubicBezTo>
                  <a:cubicBezTo>
                    <a:pt x="5374" y="16705"/>
                    <a:pt x="5523" y="15815"/>
                    <a:pt x="5769" y="15025"/>
                  </a:cubicBezTo>
                  <a:cubicBezTo>
                    <a:pt x="7153" y="10571"/>
                    <a:pt x="10575" y="9702"/>
                    <a:pt x="13351" y="12099"/>
                  </a:cubicBezTo>
                  <a:close/>
                </a:path>
              </a:pathLst>
            </a:custGeom>
            <a:solidFill>
              <a:srgbClr val="78AAD6">
                <a:alpha val="60522"/>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89" name="Neocortex"/>
            <p:cNvSpPr txBox="1"/>
            <p:nvPr/>
          </p:nvSpPr>
          <p:spPr>
            <a:xfrm>
              <a:off x="11010753" y="0"/>
              <a:ext cx="3391460" cy="10699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a:solidFill>
                    <a:srgbClr val="78AAD6"/>
                  </a:solidFill>
                  <a:latin typeface="Source Sans Pro Semibold"/>
                  <a:ea typeface="Source Sans Pro Semibold"/>
                  <a:cs typeface="Source Sans Pro Semibold"/>
                  <a:sym typeface="Source Sans Pro Semibold"/>
                </a:defRPr>
              </a:lvl1pPr>
            </a:lstStyle>
            <a:p>
              <a:r>
                <a:t>Neocortex</a:t>
              </a:r>
            </a:p>
          </p:txBody>
        </p:sp>
        <p:sp>
          <p:nvSpPr>
            <p:cNvPr id="290" name="Line"/>
            <p:cNvSpPr/>
            <p:nvPr/>
          </p:nvSpPr>
          <p:spPr>
            <a:xfrm flipV="1">
              <a:off x="9058144" y="1131296"/>
              <a:ext cx="2554053" cy="1721968"/>
            </a:xfrm>
            <a:prstGeom prst="line">
              <a:avLst/>
            </a:prstGeom>
            <a:noFill/>
            <a:ln w="50800" cap="flat">
              <a:solidFill>
                <a:srgbClr val="78AAD6"/>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1" animBg="1" advAuto="0"/>
      <p:bldP spid="287" grpId="2" animBg="1" advAuto="0"/>
      <p:bldP spid="291" grpId="3"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 name="Image" descr="Image"/>
          <p:cNvPicPr>
            <a:picLocks noChangeAspect="1"/>
          </p:cNvPicPr>
          <p:nvPr/>
        </p:nvPicPr>
        <p:blipFill>
          <a:blip r:embed="rId3">
            <a:extLst/>
          </a:blip>
          <a:stretch>
            <a:fillRect/>
          </a:stretch>
        </p:blipFill>
        <p:spPr>
          <a:xfrm>
            <a:off x="6017358" y="2124509"/>
            <a:ext cx="12349284" cy="9466982"/>
          </a:xfrm>
          <a:prstGeom prst="rect">
            <a:avLst/>
          </a:prstGeom>
          <a:ln w="12700">
            <a:miter lim="400000"/>
          </a:ln>
        </p:spPr>
      </p:pic>
      <p:sp>
        <p:nvSpPr>
          <p:cNvPr id="296"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4"/>
              </a:defRPr>
            </a:lvl1pPr>
          </a:lstStyle>
          <a:p>
            <a:pPr>
              <a:defRPr u="none"/>
            </a:pPr>
            <a:r>
              <a:rPr u="sng">
                <a:hlinkClick r:id="rId4"/>
              </a:rPr>
              <a:t>CC BY-SA RStudio</a:t>
            </a:r>
          </a:p>
        </p:txBody>
      </p:sp>
      <p:grpSp>
        <p:nvGrpSpPr>
          <p:cNvPr id="300" name="Group"/>
          <p:cNvGrpSpPr/>
          <p:nvPr/>
        </p:nvGrpSpPr>
        <p:grpSpPr>
          <a:xfrm>
            <a:off x="12707814" y="8146789"/>
            <a:ext cx="9792406" cy="2907938"/>
            <a:chOff x="0" y="0"/>
            <a:chExt cx="9792405" cy="2907936"/>
          </a:xfrm>
        </p:grpSpPr>
        <p:sp>
          <p:nvSpPr>
            <p:cNvPr id="297" name="Shape"/>
            <p:cNvSpPr/>
            <p:nvPr/>
          </p:nvSpPr>
          <p:spPr>
            <a:xfrm>
              <a:off x="0" y="0"/>
              <a:ext cx="4505338" cy="2762807"/>
            </a:xfrm>
            <a:custGeom>
              <a:avLst/>
              <a:gdLst/>
              <a:ahLst/>
              <a:cxnLst>
                <a:cxn ang="0">
                  <a:pos x="wd2" y="hd2"/>
                </a:cxn>
                <a:cxn ang="5400000">
                  <a:pos x="wd2" y="hd2"/>
                </a:cxn>
                <a:cxn ang="10800000">
                  <a:pos x="wd2" y="hd2"/>
                </a:cxn>
                <a:cxn ang="16200000">
                  <a:pos x="wd2" y="hd2"/>
                </a:cxn>
              </a:cxnLst>
              <a:rect l="0" t="0" r="r" b="b"/>
              <a:pathLst>
                <a:path w="21600" h="21397" extrusionOk="0">
                  <a:moveTo>
                    <a:pt x="20848" y="1902"/>
                  </a:moveTo>
                  <a:cubicBezTo>
                    <a:pt x="20236" y="1534"/>
                    <a:pt x="19609" y="1238"/>
                    <a:pt x="18971" y="1016"/>
                  </a:cubicBezTo>
                  <a:cubicBezTo>
                    <a:pt x="18247" y="764"/>
                    <a:pt x="17513" y="608"/>
                    <a:pt x="16774" y="548"/>
                  </a:cubicBezTo>
                  <a:cubicBezTo>
                    <a:pt x="15990" y="1310"/>
                    <a:pt x="15073" y="1634"/>
                    <a:pt x="14165" y="1471"/>
                  </a:cubicBezTo>
                  <a:cubicBezTo>
                    <a:pt x="13370" y="1328"/>
                    <a:pt x="12618" y="817"/>
                    <a:pt x="11998" y="0"/>
                  </a:cubicBezTo>
                  <a:cubicBezTo>
                    <a:pt x="11744" y="364"/>
                    <a:pt x="11462" y="675"/>
                    <a:pt x="11160" y="927"/>
                  </a:cubicBezTo>
                  <a:cubicBezTo>
                    <a:pt x="10077" y="1831"/>
                    <a:pt x="8805" y="1934"/>
                    <a:pt x="7672" y="1210"/>
                  </a:cubicBezTo>
                  <a:cubicBezTo>
                    <a:pt x="7400" y="998"/>
                    <a:pt x="7088" y="961"/>
                    <a:pt x="6800" y="1107"/>
                  </a:cubicBezTo>
                  <a:cubicBezTo>
                    <a:pt x="6408" y="1305"/>
                    <a:pt x="6119" y="1806"/>
                    <a:pt x="5789" y="2187"/>
                  </a:cubicBezTo>
                  <a:cubicBezTo>
                    <a:pt x="5514" y="2505"/>
                    <a:pt x="5206" y="2746"/>
                    <a:pt x="4878" y="2896"/>
                  </a:cubicBezTo>
                  <a:cubicBezTo>
                    <a:pt x="4268" y="2966"/>
                    <a:pt x="3656" y="2919"/>
                    <a:pt x="3052" y="2760"/>
                  </a:cubicBezTo>
                  <a:cubicBezTo>
                    <a:pt x="2719" y="2672"/>
                    <a:pt x="2379" y="2558"/>
                    <a:pt x="2050" y="2690"/>
                  </a:cubicBezTo>
                  <a:cubicBezTo>
                    <a:pt x="1743" y="2813"/>
                    <a:pt x="1499" y="3109"/>
                    <a:pt x="1474" y="3574"/>
                  </a:cubicBezTo>
                  <a:cubicBezTo>
                    <a:pt x="1452" y="3988"/>
                    <a:pt x="1645" y="4380"/>
                    <a:pt x="1617" y="4782"/>
                  </a:cubicBezTo>
                  <a:cubicBezTo>
                    <a:pt x="1604" y="4960"/>
                    <a:pt x="1550" y="5124"/>
                    <a:pt x="1542" y="5303"/>
                  </a:cubicBezTo>
                  <a:cubicBezTo>
                    <a:pt x="1533" y="5508"/>
                    <a:pt x="1585" y="5707"/>
                    <a:pt x="1682" y="5841"/>
                  </a:cubicBezTo>
                  <a:cubicBezTo>
                    <a:pt x="1552" y="6012"/>
                    <a:pt x="1470" y="6261"/>
                    <a:pt x="1456" y="6531"/>
                  </a:cubicBezTo>
                  <a:cubicBezTo>
                    <a:pt x="1444" y="6754"/>
                    <a:pt x="1478" y="6977"/>
                    <a:pt x="1554" y="7165"/>
                  </a:cubicBezTo>
                  <a:cubicBezTo>
                    <a:pt x="1631" y="7396"/>
                    <a:pt x="1742" y="7593"/>
                    <a:pt x="1877" y="7739"/>
                  </a:cubicBezTo>
                  <a:cubicBezTo>
                    <a:pt x="1974" y="7844"/>
                    <a:pt x="2083" y="7920"/>
                    <a:pt x="2197" y="7964"/>
                  </a:cubicBezTo>
                  <a:cubicBezTo>
                    <a:pt x="2157" y="8112"/>
                    <a:pt x="2145" y="8277"/>
                    <a:pt x="2162" y="8437"/>
                  </a:cubicBezTo>
                  <a:cubicBezTo>
                    <a:pt x="2182" y="8619"/>
                    <a:pt x="2239" y="8786"/>
                    <a:pt x="2325" y="8910"/>
                  </a:cubicBezTo>
                  <a:cubicBezTo>
                    <a:pt x="1671" y="9061"/>
                    <a:pt x="1074" y="9593"/>
                    <a:pt x="645" y="10405"/>
                  </a:cubicBezTo>
                  <a:cubicBezTo>
                    <a:pt x="250" y="11153"/>
                    <a:pt x="23" y="12094"/>
                    <a:pt x="0" y="13077"/>
                  </a:cubicBezTo>
                  <a:cubicBezTo>
                    <a:pt x="916" y="14575"/>
                    <a:pt x="1962" y="15850"/>
                    <a:pt x="3106" y="16860"/>
                  </a:cubicBezTo>
                  <a:cubicBezTo>
                    <a:pt x="3901" y="17562"/>
                    <a:pt x="4739" y="18132"/>
                    <a:pt x="5534" y="18834"/>
                  </a:cubicBezTo>
                  <a:cubicBezTo>
                    <a:pt x="6293" y="19503"/>
                    <a:pt x="7010" y="20289"/>
                    <a:pt x="7674" y="21181"/>
                  </a:cubicBezTo>
                  <a:cubicBezTo>
                    <a:pt x="8538" y="21600"/>
                    <a:pt x="9471" y="21403"/>
                    <a:pt x="10238" y="20640"/>
                  </a:cubicBezTo>
                  <a:cubicBezTo>
                    <a:pt x="10569" y="20310"/>
                    <a:pt x="10859" y="19882"/>
                    <a:pt x="11092" y="19379"/>
                  </a:cubicBezTo>
                  <a:cubicBezTo>
                    <a:pt x="13455" y="19505"/>
                    <a:pt x="15760" y="18185"/>
                    <a:pt x="17547" y="15685"/>
                  </a:cubicBezTo>
                  <a:cubicBezTo>
                    <a:pt x="18484" y="14376"/>
                    <a:pt x="19242" y="12788"/>
                    <a:pt x="19946" y="11159"/>
                  </a:cubicBezTo>
                  <a:cubicBezTo>
                    <a:pt x="20530" y="9807"/>
                    <a:pt x="21082" y="8416"/>
                    <a:pt x="21600" y="6991"/>
                  </a:cubicBezTo>
                  <a:cubicBezTo>
                    <a:pt x="21513" y="6653"/>
                    <a:pt x="21467" y="6291"/>
                    <a:pt x="21463" y="5926"/>
                  </a:cubicBezTo>
                  <a:cubicBezTo>
                    <a:pt x="21459" y="5465"/>
                    <a:pt x="21523" y="4987"/>
                    <a:pt x="21420" y="4546"/>
                  </a:cubicBezTo>
                  <a:cubicBezTo>
                    <a:pt x="21353" y="4258"/>
                    <a:pt x="21221" y="4023"/>
                    <a:pt x="21050" y="3887"/>
                  </a:cubicBezTo>
                  <a:cubicBezTo>
                    <a:pt x="21113" y="3789"/>
                    <a:pt x="21155" y="3662"/>
                    <a:pt x="21171" y="3524"/>
                  </a:cubicBezTo>
                  <a:cubicBezTo>
                    <a:pt x="21209" y="3205"/>
                    <a:pt x="21111" y="2907"/>
                    <a:pt x="21029" y="2625"/>
                  </a:cubicBezTo>
                  <a:cubicBezTo>
                    <a:pt x="20962" y="2392"/>
                    <a:pt x="20901" y="2151"/>
                    <a:pt x="20848" y="1902"/>
                  </a:cubicBezTo>
                  <a:close/>
                </a:path>
              </a:pathLst>
            </a:custGeom>
            <a:solidFill>
              <a:srgbClr val="FF80A9">
                <a:alpha val="49172"/>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298" name="Reptilian…"/>
            <p:cNvSpPr txBox="1"/>
            <p:nvPr/>
          </p:nvSpPr>
          <p:spPr>
            <a:xfrm>
              <a:off x="6496704" y="910861"/>
              <a:ext cx="3295702" cy="19970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p>
              <a:pPr>
                <a:defRPr>
                  <a:solidFill>
                    <a:srgbClr val="FF80A9"/>
                  </a:solidFill>
                  <a:latin typeface="Source Sans Pro Semibold"/>
                  <a:ea typeface="Source Sans Pro Semibold"/>
                  <a:cs typeface="Source Sans Pro Semibold"/>
                  <a:sym typeface="Source Sans Pro Semibold"/>
                </a:defRPr>
              </a:pPr>
              <a:r>
                <a:t>Reptilian </a:t>
              </a:r>
            </a:p>
            <a:p>
              <a:pPr>
                <a:defRPr>
                  <a:solidFill>
                    <a:srgbClr val="FF80A9"/>
                  </a:solidFill>
                  <a:latin typeface="Source Sans Pro Semibold"/>
                  <a:ea typeface="Source Sans Pro Semibold"/>
                  <a:cs typeface="Source Sans Pro Semibold"/>
                  <a:sym typeface="Source Sans Pro Semibold"/>
                </a:defRPr>
              </a:pPr>
              <a:r>
                <a:t>Brain</a:t>
              </a:r>
            </a:p>
          </p:txBody>
        </p:sp>
        <p:sp>
          <p:nvSpPr>
            <p:cNvPr id="299" name="Line"/>
            <p:cNvSpPr/>
            <p:nvPr/>
          </p:nvSpPr>
          <p:spPr>
            <a:xfrm>
              <a:off x="3468810" y="941712"/>
              <a:ext cx="3047209" cy="537600"/>
            </a:xfrm>
            <a:prstGeom prst="line">
              <a:avLst/>
            </a:prstGeom>
            <a:noFill/>
            <a:ln w="50800" cap="flat">
              <a:solidFill>
                <a:srgbClr val="FF80A9"/>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304" name="Group"/>
          <p:cNvGrpSpPr/>
          <p:nvPr/>
        </p:nvGrpSpPr>
        <p:grpSpPr>
          <a:xfrm>
            <a:off x="9194085" y="5268370"/>
            <a:ext cx="13323597" cy="4566974"/>
            <a:chOff x="0" y="0"/>
            <a:chExt cx="13323596" cy="4566972"/>
          </a:xfrm>
        </p:grpSpPr>
        <p:sp>
          <p:nvSpPr>
            <p:cNvPr id="301" name="Shape"/>
            <p:cNvSpPr/>
            <p:nvPr/>
          </p:nvSpPr>
          <p:spPr>
            <a:xfrm>
              <a:off x="-1" y="1151966"/>
              <a:ext cx="6016370" cy="3415007"/>
            </a:xfrm>
            <a:custGeom>
              <a:avLst/>
              <a:gdLst/>
              <a:ahLst/>
              <a:cxnLst>
                <a:cxn ang="0">
                  <a:pos x="wd2" y="hd2"/>
                </a:cxn>
                <a:cxn ang="5400000">
                  <a:pos x="wd2" y="hd2"/>
                </a:cxn>
                <a:cxn ang="10800000">
                  <a:pos x="wd2" y="hd2"/>
                </a:cxn>
                <a:cxn ang="16200000">
                  <a:pos x="wd2" y="hd2"/>
                </a:cxn>
              </a:cxnLst>
              <a:rect l="0" t="0" r="r" b="b"/>
              <a:pathLst>
                <a:path w="21464" h="19538" extrusionOk="0">
                  <a:moveTo>
                    <a:pt x="15983" y="2462"/>
                  </a:moveTo>
                  <a:cubicBezTo>
                    <a:pt x="18148" y="4208"/>
                    <a:pt x="20026" y="6749"/>
                    <a:pt x="21464" y="9878"/>
                  </a:cubicBezTo>
                  <a:cubicBezTo>
                    <a:pt x="21275" y="10147"/>
                    <a:pt x="21065" y="10377"/>
                    <a:pt x="20840" y="10563"/>
                  </a:cubicBezTo>
                  <a:cubicBezTo>
                    <a:pt x="20034" y="11230"/>
                    <a:pt x="19088" y="11306"/>
                    <a:pt x="18244" y="10772"/>
                  </a:cubicBezTo>
                  <a:cubicBezTo>
                    <a:pt x="18042" y="10615"/>
                    <a:pt x="17810" y="10587"/>
                    <a:pt x="17596" y="10695"/>
                  </a:cubicBezTo>
                  <a:cubicBezTo>
                    <a:pt x="17304" y="10842"/>
                    <a:pt x="17089" y="11212"/>
                    <a:pt x="16843" y="11493"/>
                  </a:cubicBezTo>
                  <a:cubicBezTo>
                    <a:pt x="16638" y="11728"/>
                    <a:pt x="16409" y="11906"/>
                    <a:pt x="16165" y="12017"/>
                  </a:cubicBezTo>
                  <a:cubicBezTo>
                    <a:pt x="15712" y="12069"/>
                    <a:pt x="15256" y="12034"/>
                    <a:pt x="14807" y="11917"/>
                  </a:cubicBezTo>
                  <a:cubicBezTo>
                    <a:pt x="14559" y="11852"/>
                    <a:pt x="14306" y="11768"/>
                    <a:pt x="14061" y="11865"/>
                  </a:cubicBezTo>
                  <a:cubicBezTo>
                    <a:pt x="13832" y="11956"/>
                    <a:pt x="13652" y="12174"/>
                    <a:pt x="13633" y="12518"/>
                  </a:cubicBezTo>
                  <a:cubicBezTo>
                    <a:pt x="13616" y="12824"/>
                    <a:pt x="13760" y="13113"/>
                    <a:pt x="13739" y="13410"/>
                  </a:cubicBezTo>
                  <a:cubicBezTo>
                    <a:pt x="13729" y="13542"/>
                    <a:pt x="13689" y="13663"/>
                    <a:pt x="13683" y="13795"/>
                  </a:cubicBezTo>
                  <a:cubicBezTo>
                    <a:pt x="13676" y="13946"/>
                    <a:pt x="13715" y="14094"/>
                    <a:pt x="13787" y="14192"/>
                  </a:cubicBezTo>
                  <a:cubicBezTo>
                    <a:pt x="13690" y="14319"/>
                    <a:pt x="13630" y="14503"/>
                    <a:pt x="13619" y="14702"/>
                  </a:cubicBezTo>
                  <a:cubicBezTo>
                    <a:pt x="13610" y="14867"/>
                    <a:pt x="13636" y="15032"/>
                    <a:pt x="13692" y="15170"/>
                  </a:cubicBezTo>
                  <a:cubicBezTo>
                    <a:pt x="13749" y="15341"/>
                    <a:pt x="13832" y="15487"/>
                    <a:pt x="13932" y="15595"/>
                  </a:cubicBezTo>
                  <a:cubicBezTo>
                    <a:pt x="14005" y="15672"/>
                    <a:pt x="14086" y="15728"/>
                    <a:pt x="14171" y="15761"/>
                  </a:cubicBezTo>
                  <a:cubicBezTo>
                    <a:pt x="14141" y="15870"/>
                    <a:pt x="14132" y="15992"/>
                    <a:pt x="14145" y="16110"/>
                  </a:cubicBezTo>
                  <a:cubicBezTo>
                    <a:pt x="14160" y="16245"/>
                    <a:pt x="14202" y="16368"/>
                    <a:pt x="14266" y="16460"/>
                  </a:cubicBezTo>
                  <a:cubicBezTo>
                    <a:pt x="13779" y="16571"/>
                    <a:pt x="13335" y="16964"/>
                    <a:pt x="13016" y="17564"/>
                  </a:cubicBezTo>
                  <a:cubicBezTo>
                    <a:pt x="12722" y="18117"/>
                    <a:pt x="12553" y="18812"/>
                    <a:pt x="12536" y="19538"/>
                  </a:cubicBezTo>
                  <a:cubicBezTo>
                    <a:pt x="11744" y="19431"/>
                    <a:pt x="10976" y="19052"/>
                    <a:pt x="10284" y="18425"/>
                  </a:cubicBezTo>
                  <a:cubicBezTo>
                    <a:pt x="9728" y="17921"/>
                    <a:pt x="9232" y="17242"/>
                    <a:pt x="8809" y="16505"/>
                  </a:cubicBezTo>
                  <a:cubicBezTo>
                    <a:pt x="8717" y="16345"/>
                    <a:pt x="8629" y="16181"/>
                    <a:pt x="8575" y="15980"/>
                  </a:cubicBezTo>
                  <a:cubicBezTo>
                    <a:pt x="8393" y="15313"/>
                    <a:pt x="8645" y="14582"/>
                    <a:pt x="8602" y="13869"/>
                  </a:cubicBezTo>
                  <a:cubicBezTo>
                    <a:pt x="8558" y="13157"/>
                    <a:pt x="8245" y="12585"/>
                    <a:pt x="7850" y="12245"/>
                  </a:cubicBezTo>
                  <a:cubicBezTo>
                    <a:pt x="6355" y="10959"/>
                    <a:pt x="4783" y="12722"/>
                    <a:pt x="3437" y="14275"/>
                  </a:cubicBezTo>
                  <a:cubicBezTo>
                    <a:pt x="2784" y="15028"/>
                    <a:pt x="2038" y="15731"/>
                    <a:pt x="1278" y="15360"/>
                  </a:cubicBezTo>
                  <a:cubicBezTo>
                    <a:pt x="596" y="15026"/>
                    <a:pt x="198" y="13957"/>
                    <a:pt x="62" y="12817"/>
                  </a:cubicBezTo>
                  <a:cubicBezTo>
                    <a:pt x="-136" y="11156"/>
                    <a:pt x="165" y="9477"/>
                    <a:pt x="661" y="7985"/>
                  </a:cubicBezTo>
                  <a:cubicBezTo>
                    <a:pt x="3458" y="-423"/>
                    <a:pt x="10373" y="-2062"/>
                    <a:pt x="15983" y="2462"/>
                  </a:cubicBezTo>
                  <a:close/>
                </a:path>
              </a:pathLst>
            </a:custGeom>
            <a:solidFill>
              <a:srgbClr val="A7C189">
                <a:alpha val="60522"/>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02" name="Limbic…"/>
            <p:cNvSpPr txBox="1"/>
            <p:nvPr/>
          </p:nvSpPr>
          <p:spPr>
            <a:xfrm>
              <a:off x="10741660" y="0"/>
              <a:ext cx="2581937" cy="19970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p>
              <a:pPr>
                <a:defRPr>
                  <a:solidFill>
                    <a:srgbClr val="A7C189"/>
                  </a:solidFill>
                  <a:latin typeface="Source Sans Pro Semibold"/>
                  <a:ea typeface="Source Sans Pro Semibold"/>
                  <a:cs typeface="Source Sans Pro Semibold"/>
                  <a:sym typeface="Source Sans Pro Semibold"/>
                </a:defRPr>
              </a:pPr>
              <a:r>
                <a:t>Limbic </a:t>
              </a:r>
            </a:p>
            <a:p>
              <a:pPr>
                <a:defRPr>
                  <a:solidFill>
                    <a:srgbClr val="A7C189"/>
                  </a:solidFill>
                  <a:latin typeface="Source Sans Pro Semibold"/>
                  <a:ea typeface="Source Sans Pro Semibold"/>
                  <a:cs typeface="Source Sans Pro Semibold"/>
                  <a:sym typeface="Source Sans Pro Semibold"/>
                </a:defRPr>
              </a:pPr>
              <a:r>
                <a:t>System</a:t>
              </a:r>
            </a:p>
          </p:txBody>
        </p:sp>
        <p:sp>
          <p:nvSpPr>
            <p:cNvPr id="303" name="Line"/>
            <p:cNvSpPr/>
            <p:nvPr/>
          </p:nvSpPr>
          <p:spPr>
            <a:xfrm flipV="1">
              <a:off x="4622105" y="1200233"/>
              <a:ext cx="6007112" cy="1020027"/>
            </a:xfrm>
            <a:prstGeom prst="line">
              <a:avLst/>
            </a:prstGeom>
            <a:noFill/>
            <a:ln w="50800" cap="flat">
              <a:solidFill>
                <a:srgbClr val="A7C189"/>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308" name="Group"/>
          <p:cNvGrpSpPr/>
          <p:nvPr/>
        </p:nvGrpSpPr>
        <p:grpSpPr>
          <a:xfrm>
            <a:off x="6111953" y="2025087"/>
            <a:ext cx="14402214" cy="7939184"/>
            <a:chOff x="0" y="0"/>
            <a:chExt cx="14402212" cy="7939183"/>
          </a:xfrm>
        </p:grpSpPr>
        <p:sp>
          <p:nvSpPr>
            <p:cNvPr id="305" name="Shape"/>
            <p:cNvSpPr/>
            <p:nvPr/>
          </p:nvSpPr>
          <p:spPr>
            <a:xfrm>
              <a:off x="-1" y="833558"/>
              <a:ext cx="12203881" cy="7105626"/>
            </a:xfrm>
            <a:custGeom>
              <a:avLst/>
              <a:gdLst/>
              <a:ahLst/>
              <a:cxnLst>
                <a:cxn ang="0">
                  <a:pos x="wd2" y="hd2"/>
                </a:cxn>
                <a:cxn ang="5400000">
                  <a:pos x="wd2" y="hd2"/>
                </a:cxn>
                <a:cxn ang="10800000">
                  <a:pos x="wd2" y="hd2"/>
                </a:cxn>
                <a:cxn ang="16200000">
                  <a:pos x="wd2" y="hd2"/>
                </a:cxn>
              </a:cxnLst>
              <a:rect l="0" t="0" r="r" b="b"/>
              <a:pathLst>
                <a:path w="21547" h="21536" extrusionOk="0">
                  <a:moveTo>
                    <a:pt x="13351" y="12099"/>
                  </a:moveTo>
                  <a:cubicBezTo>
                    <a:pt x="14423" y="13024"/>
                    <a:pt x="15352" y="14370"/>
                    <a:pt x="16064" y="16028"/>
                  </a:cubicBezTo>
                  <a:cubicBezTo>
                    <a:pt x="16320" y="16386"/>
                    <a:pt x="16637" y="16594"/>
                    <a:pt x="16967" y="16619"/>
                  </a:cubicBezTo>
                  <a:cubicBezTo>
                    <a:pt x="17271" y="16642"/>
                    <a:pt x="17572" y="16509"/>
                    <a:pt x="17832" y="16236"/>
                  </a:cubicBezTo>
                  <a:cubicBezTo>
                    <a:pt x="18147" y="16259"/>
                    <a:pt x="18460" y="16340"/>
                    <a:pt x="18764" y="16477"/>
                  </a:cubicBezTo>
                  <a:cubicBezTo>
                    <a:pt x="18981" y="16575"/>
                    <a:pt x="19194" y="16701"/>
                    <a:pt x="19400" y="16854"/>
                  </a:cubicBezTo>
                  <a:cubicBezTo>
                    <a:pt x="19629" y="16945"/>
                    <a:pt x="19851" y="17086"/>
                    <a:pt x="20060" y="17273"/>
                  </a:cubicBezTo>
                  <a:cubicBezTo>
                    <a:pt x="20143" y="17347"/>
                    <a:pt x="20223" y="17428"/>
                    <a:pt x="20301" y="17516"/>
                  </a:cubicBezTo>
                  <a:cubicBezTo>
                    <a:pt x="20568" y="17616"/>
                    <a:pt x="20842" y="17415"/>
                    <a:pt x="20984" y="17014"/>
                  </a:cubicBezTo>
                  <a:cubicBezTo>
                    <a:pt x="21053" y="16821"/>
                    <a:pt x="21082" y="16600"/>
                    <a:pt x="21132" y="16397"/>
                  </a:cubicBezTo>
                  <a:cubicBezTo>
                    <a:pt x="21206" y="16096"/>
                    <a:pt x="21325" y="15827"/>
                    <a:pt x="21381" y="15510"/>
                  </a:cubicBezTo>
                  <a:cubicBezTo>
                    <a:pt x="21428" y="15246"/>
                    <a:pt x="21428" y="14963"/>
                    <a:pt x="21380" y="14695"/>
                  </a:cubicBezTo>
                  <a:cubicBezTo>
                    <a:pt x="21568" y="13965"/>
                    <a:pt x="21598" y="13145"/>
                    <a:pt x="21466" y="12380"/>
                  </a:cubicBezTo>
                  <a:cubicBezTo>
                    <a:pt x="21369" y="11817"/>
                    <a:pt x="21188" y="11308"/>
                    <a:pt x="20940" y="10904"/>
                  </a:cubicBezTo>
                  <a:cubicBezTo>
                    <a:pt x="20927" y="10567"/>
                    <a:pt x="20881" y="10236"/>
                    <a:pt x="20802" y="9926"/>
                  </a:cubicBezTo>
                  <a:cubicBezTo>
                    <a:pt x="20706" y="9548"/>
                    <a:pt x="20565" y="9210"/>
                    <a:pt x="20388" y="8933"/>
                  </a:cubicBezTo>
                  <a:cubicBezTo>
                    <a:pt x="20358" y="8676"/>
                    <a:pt x="20307" y="8429"/>
                    <a:pt x="20238" y="8197"/>
                  </a:cubicBezTo>
                  <a:cubicBezTo>
                    <a:pt x="20161" y="7941"/>
                    <a:pt x="20062" y="7708"/>
                    <a:pt x="19978" y="7461"/>
                  </a:cubicBezTo>
                  <a:cubicBezTo>
                    <a:pt x="19827" y="7015"/>
                    <a:pt x="19722" y="6513"/>
                    <a:pt x="19514" y="6128"/>
                  </a:cubicBezTo>
                  <a:cubicBezTo>
                    <a:pt x="19410" y="5935"/>
                    <a:pt x="19283" y="5780"/>
                    <a:pt x="19142" y="5674"/>
                  </a:cubicBezTo>
                  <a:cubicBezTo>
                    <a:pt x="19030" y="5428"/>
                    <a:pt x="18899" y="5208"/>
                    <a:pt x="18755" y="5017"/>
                  </a:cubicBezTo>
                  <a:cubicBezTo>
                    <a:pt x="18566" y="4769"/>
                    <a:pt x="18355" y="4576"/>
                    <a:pt x="18130" y="4444"/>
                  </a:cubicBezTo>
                  <a:cubicBezTo>
                    <a:pt x="18011" y="4080"/>
                    <a:pt x="17834" y="3782"/>
                    <a:pt x="17619" y="3588"/>
                  </a:cubicBezTo>
                  <a:cubicBezTo>
                    <a:pt x="17448" y="3433"/>
                    <a:pt x="17259" y="3348"/>
                    <a:pt x="17088" y="3195"/>
                  </a:cubicBezTo>
                  <a:cubicBezTo>
                    <a:pt x="16984" y="3102"/>
                    <a:pt x="16887" y="2984"/>
                    <a:pt x="16785" y="2883"/>
                  </a:cubicBezTo>
                  <a:cubicBezTo>
                    <a:pt x="16643" y="2742"/>
                    <a:pt x="16491" y="2632"/>
                    <a:pt x="16333" y="2557"/>
                  </a:cubicBezTo>
                  <a:cubicBezTo>
                    <a:pt x="16234" y="2412"/>
                    <a:pt x="16130" y="2277"/>
                    <a:pt x="16021" y="2153"/>
                  </a:cubicBezTo>
                  <a:cubicBezTo>
                    <a:pt x="15717" y="1806"/>
                    <a:pt x="15380" y="1549"/>
                    <a:pt x="15025" y="1395"/>
                  </a:cubicBezTo>
                  <a:cubicBezTo>
                    <a:pt x="14872" y="1246"/>
                    <a:pt x="14711" y="1121"/>
                    <a:pt x="14546" y="1021"/>
                  </a:cubicBezTo>
                  <a:cubicBezTo>
                    <a:pt x="14310" y="880"/>
                    <a:pt x="14065" y="790"/>
                    <a:pt x="13816" y="754"/>
                  </a:cubicBezTo>
                  <a:cubicBezTo>
                    <a:pt x="13510" y="406"/>
                    <a:pt x="13160" y="190"/>
                    <a:pt x="12795" y="123"/>
                  </a:cubicBezTo>
                  <a:cubicBezTo>
                    <a:pt x="12589" y="85"/>
                    <a:pt x="12382" y="95"/>
                    <a:pt x="12178" y="153"/>
                  </a:cubicBezTo>
                  <a:cubicBezTo>
                    <a:pt x="11961" y="36"/>
                    <a:pt x="11735" y="-14"/>
                    <a:pt x="11508" y="3"/>
                  </a:cubicBezTo>
                  <a:cubicBezTo>
                    <a:pt x="11278" y="21"/>
                    <a:pt x="11051" y="109"/>
                    <a:pt x="10838" y="262"/>
                  </a:cubicBezTo>
                  <a:cubicBezTo>
                    <a:pt x="10605" y="193"/>
                    <a:pt x="10368" y="169"/>
                    <a:pt x="10131" y="190"/>
                  </a:cubicBezTo>
                  <a:cubicBezTo>
                    <a:pt x="9892" y="210"/>
                    <a:pt x="9655" y="277"/>
                    <a:pt x="9424" y="388"/>
                  </a:cubicBezTo>
                  <a:cubicBezTo>
                    <a:pt x="9148" y="417"/>
                    <a:pt x="8873" y="444"/>
                    <a:pt x="8600" y="467"/>
                  </a:cubicBezTo>
                  <a:cubicBezTo>
                    <a:pt x="8304" y="493"/>
                    <a:pt x="8003" y="515"/>
                    <a:pt x="7719" y="684"/>
                  </a:cubicBezTo>
                  <a:cubicBezTo>
                    <a:pt x="7503" y="813"/>
                    <a:pt x="7306" y="1024"/>
                    <a:pt x="7143" y="1300"/>
                  </a:cubicBezTo>
                  <a:cubicBezTo>
                    <a:pt x="6859" y="1423"/>
                    <a:pt x="6582" y="1594"/>
                    <a:pt x="6318" y="1809"/>
                  </a:cubicBezTo>
                  <a:cubicBezTo>
                    <a:pt x="6073" y="2009"/>
                    <a:pt x="5839" y="2246"/>
                    <a:pt x="5619" y="2518"/>
                  </a:cubicBezTo>
                  <a:cubicBezTo>
                    <a:pt x="5203" y="2570"/>
                    <a:pt x="4803" y="2816"/>
                    <a:pt x="4462" y="3230"/>
                  </a:cubicBezTo>
                  <a:cubicBezTo>
                    <a:pt x="4337" y="3382"/>
                    <a:pt x="4221" y="3556"/>
                    <a:pt x="4116" y="3749"/>
                  </a:cubicBezTo>
                  <a:cubicBezTo>
                    <a:pt x="3770" y="3904"/>
                    <a:pt x="3446" y="4178"/>
                    <a:pt x="3165" y="4556"/>
                  </a:cubicBezTo>
                  <a:cubicBezTo>
                    <a:pt x="2858" y="4967"/>
                    <a:pt x="2609" y="5489"/>
                    <a:pt x="2435" y="6086"/>
                  </a:cubicBezTo>
                  <a:cubicBezTo>
                    <a:pt x="2156" y="6374"/>
                    <a:pt x="1884" y="6680"/>
                    <a:pt x="1619" y="7003"/>
                  </a:cubicBezTo>
                  <a:cubicBezTo>
                    <a:pt x="1367" y="7311"/>
                    <a:pt x="1117" y="7639"/>
                    <a:pt x="921" y="8063"/>
                  </a:cubicBezTo>
                  <a:cubicBezTo>
                    <a:pt x="715" y="8507"/>
                    <a:pt x="580" y="9034"/>
                    <a:pt x="528" y="9594"/>
                  </a:cubicBezTo>
                  <a:cubicBezTo>
                    <a:pt x="188" y="10536"/>
                    <a:pt x="1" y="11636"/>
                    <a:pt x="0" y="12785"/>
                  </a:cubicBezTo>
                  <a:cubicBezTo>
                    <a:pt x="-2" y="13717"/>
                    <a:pt x="125" y="14637"/>
                    <a:pt x="371" y="15467"/>
                  </a:cubicBezTo>
                  <a:cubicBezTo>
                    <a:pt x="454" y="16560"/>
                    <a:pt x="769" y="17561"/>
                    <a:pt x="1257" y="18291"/>
                  </a:cubicBezTo>
                  <a:cubicBezTo>
                    <a:pt x="1624" y="18839"/>
                    <a:pt x="2071" y="19190"/>
                    <a:pt x="2542" y="19311"/>
                  </a:cubicBezTo>
                  <a:cubicBezTo>
                    <a:pt x="2984" y="19424"/>
                    <a:pt x="3434" y="19339"/>
                    <a:pt x="3836" y="19035"/>
                  </a:cubicBezTo>
                  <a:cubicBezTo>
                    <a:pt x="4065" y="18862"/>
                    <a:pt x="4274" y="18620"/>
                    <a:pt x="4497" y="18417"/>
                  </a:cubicBezTo>
                  <a:cubicBezTo>
                    <a:pt x="4650" y="18278"/>
                    <a:pt x="4810" y="18156"/>
                    <a:pt x="4976" y="18056"/>
                  </a:cubicBezTo>
                  <a:cubicBezTo>
                    <a:pt x="5021" y="18470"/>
                    <a:pt x="5138" y="18851"/>
                    <a:pt x="5311" y="19151"/>
                  </a:cubicBezTo>
                  <a:cubicBezTo>
                    <a:pt x="5565" y="19591"/>
                    <a:pt x="5908" y="19819"/>
                    <a:pt x="6256" y="19798"/>
                  </a:cubicBezTo>
                  <a:cubicBezTo>
                    <a:pt x="6547" y="20899"/>
                    <a:pt x="7199" y="21586"/>
                    <a:pt x="7902" y="21533"/>
                  </a:cubicBezTo>
                  <a:cubicBezTo>
                    <a:pt x="8086" y="21520"/>
                    <a:pt x="8265" y="21456"/>
                    <a:pt x="8431" y="21335"/>
                  </a:cubicBezTo>
                  <a:cubicBezTo>
                    <a:pt x="8787" y="21077"/>
                    <a:pt x="9062" y="20589"/>
                    <a:pt x="9265" y="20029"/>
                  </a:cubicBezTo>
                  <a:cubicBezTo>
                    <a:pt x="9330" y="19847"/>
                    <a:pt x="9390" y="19655"/>
                    <a:pt x="9489" y="19524"/>
                  </a:cubicBezTo>
                  <a:cubicBezTo>
                    <a:pt x="9555" y="19437"/>
                    <a:pt x="9634" y="19384"/>
                    <a:pt x="9717" y="19372"/>
                  </a:cubicBezTo>
                  <a:cubicBezTo>
                    <a:pt x="9704" y="19336"/>
                    <a:pt x="9694" y="19299"/>
                    <a:pt x="9685" y="19260"/>
                  </a:cubicBezTo>
                  <a:cubicBezTo>
                    <a:pt x="9606" y="18902"/>
                    <a:pt x="9723" y="18518"/>
                    <a:pt x="9698" y="18142"/>
                  </a:cubicBezTo>
                  <a:cubicBezTo>
                    <a:pt x="9674" y="17766"/>
                    <a:pt x="9521" y="17463"/>
                    <a:pt x="9326" y="17282"/>
                  </a:cubicBezTo>
                  <a:cubicBezTo>
                    <a:pt x="8588" y="16594"/>
                    <a:pt x="7809" y="17532"/>
                    <a:pt x="7142" y="18357"/>
                  </a:cubicBezTo>
                  <a:cubicBezTo>
                    <a:pt x="6819" y="18757"/>
                    <a:pt x="6450" y="19129"/>
                    <a:pt x="6074" y="18932"/>
                  </a:cubicBezTo>
                  <a:cubicBezTo>
                    <a:pt x="5736" y="18755"/>
                    <a:pt x="5539" y="18189"/>
                    <a:pt x="5472" y="17585"/>
                  </a:cubicBezTo>
                  <a:cubicBezTo>
                    <a:pt x="5374" y="16705"/>
                    <a:pt x="5523" y="15815"/>
                    <a:pt x="5769" y="15025"/>
                  </a:cubicBezTo>
                  <a:cubicBezTo>
                    <a:pt x="7153" y="10571"/>
                    <a:pt x="10575" y="9702"/>
                    <a:pt x="13351" y="12099"/>
                  </a:cubicBezTo>
                  <a:close/>
                </a:path>
              </a:pathLst>
            </a:custGeom>
            <a:solidFill>
              <a:srgbClr val="78AAD6">
                <a:alpha val="60522"/>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06" name="Neocortex"/>
            <p:cNvSpPr txBox="1"/>
            <p:nvPr/>
          </p:nvSpPr>
          <p:spPr>
            <a:xfrm>
              <a:off x="11010753" y="0"/>
              <a:ext cx="3391460" cy="10699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71437" tIns="71437" rIns="71437" bIns="71437" numCol="1" anchor="ctr">
              <a:spAutoFit/>
            </a:bodyPr>
            <a:lstStyle>
              <a:lvl1pPr>
                <a:defRPr>
                  <a:solidFill>
                    <a:srgbClr val="78AAD6"/>
                  </a:solidFill>
                  <a:latin typeface="Source Sans Pro Semibold"/>
                  <a:ea typeface="Source Sans Pro Semibold"/>
                  <a:cs typeface="Source Sans Pro Semibold"/>
                  <a:sym typeface="Source Sans Pro Semibold"/>
                </a:defRPr>
              </a:lvl1pPr>
            </a:lstStyle>
            <a:p>
              <a:r>
                <a:t>Neocortex</a:t>
              </a:r>
            </a:p>
          </p:txBody>
        </p:sp>
        <p:sp>
          <p:nvSpPr>
            <p:cNvPr id="307" name="Line"/>
            <p:cNvSpPr/>
            <p:nvPr/>
          </p:nvSpPr>
          <p:spPr>
            <a:xfrm flipV="1">
              <a:off x="9058144" y="1131296"/>
              <a:ext cx="2554053" cy="1721968"/>
            </a:xfrm>
            <a:prstGeom prst="line">
              <a:avLst/>
            </a:prstGeom>
            <a:noFill/>
            <a:ln w="50800" cap="flat">
              <a:solidFill>
                <a:srgbClr val="78AAD6"/>
              </a:solidFill>
              <a:prstDash val="solid"/>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pic>
        <p:nvPicPr>
          <p:cNvPr id="309" name="tidyverse.png" descr="tidyverse.png"/>
          <p:cNvPicPr>
            <a:picLocks noChangeAspect="1"/>
          </p:cNvPicPr>
          <p:nvPr/>
        </p:nvPicPr>
        <p:blipFill>
          <a:blip r:embed="rId5">
            <a:extLst/>
          </a:blip>
          <a:stretch>
            <a:fillRect/>
          </a:stretch>
        </p:blipFill>
        <p:spPr>
          <a:xfrm>
            <a:off x="17171979" y="545388"/>
            <a:ext cx="3434883" cy="396547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1"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grpSp>
        <p:nvGrpSpPr>
          <p:cNvPr id="95" name="Group"/>
          <p:cNvGrpSpPr/>
          <p:nvPr/>
        </p:nvGrpSpPr>
        <p:grpSpPr>
          <a:xfrm>
            <a:off x="5747579" y="1833872"/>
            <a:ext cx="12662298" cy="8376049"/>
            <a:chOff x="0" y="0"/>
            <a:chExt cx="12662296" cy="8376047"/>
          </a:xfrm>
        </p:grpSpPr>
        <p:sp>
          <p:nvSpPr>
            <p:cNvPr id="90" name="Rounded Rectangle"/>
            <p:cNvSpPr/>
            <p:nvPr/>
          </p:nvSpPr>
          <p:spPr>
            <a:xfrm>
              <a:off x="0" y="89636"/>
              <a:ext cx="12662297" cy="8286412"/>
            </a:xfrm>
            <a:prstGeom prst="roundRect">
              <a:avLst>
                <a:gd name="adj" fmla="val 9043"/>
              </a:avLst>
            </a:prstGeom>
            <a:solidFill>
              <a:srgbClr val="78AAD6"/>
            </a:solidFill>
            <a:ln w="254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a:defRPr sz="4200">
                  <a:solidFill>
                    <a:srgbClr val="FFFFFF"/>
                  </a:solidFill>
                  <a:effectLst>
                    <a:outerShdw blurRad="38100" dist="12700" dir="5400000" rotWithShape="0">
                      <a:srgbClr val="000000">
                        <a:alpha val="50000"/>
                      </a:srgbClr>
                    </a:outerShdw>
                  </a:effectLst>
                </a:defRPr>
              </a:pPr>
              <a:endParaRPr/>
            </a:p>
          </p:txBody>
        </p:sp>
        <p:sp>
          <p:nvSpPr>
            <p:cNvPr id="91"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4200">
                  <a:solidFill>
                    <a:srgbClr val="FFFFFF"/>
                  </a:solidFill>
                  <a:effectLst>
                    <a:outerShdw blurRad="38100" dist="12700" dir="5400000" rotWithShape="0">
                      <a:srgbClr val="000000">
                        <a:alpha val="50000"/>
                      </a:srgbClr>
                    </a:outerShdw>
                  </a:effectLst>
                </a:defRPr>
              </a:pPr>
              <a:endParaRPr/>
            </a:p>
          </p:txBody>
        </p:sp>
        <p:sp>
          <p:nvSpPr>
            <p:cNvPr id="92" name="Garrett"/>
            <p:cNvSpPr txBox="1"/>
            <p:nvPr/>
          </p:nvSpPr>
          <p:spPr>
            <a:xfrm>
              <a:off x="1495154" y="2873320"/>
              <a:ext cx="9655996" cy="408344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0200" b="1">
                  <a:latin typeface="Marker Felt"/>
                  <a:ea typeface="Marker Felt"/>
                  <a:cs typeface="Marker Felt"/>
                  <a:sym typeface="Marker Felt"/>
                </a:defRPr>
              </a:lvl1pPr>
            </a:lstStyle>
            <a:p>
              <a:r>
                <a:rPr lang="en-GB" dirty="0"/>
                <a:t>&lt;NAME&gt;</a:t>
              </a:r>
              <a:endParaRPr dirty="0"/>
            </a:p>
          </p:txBody>
        </p:sp>
        <p:sp>
          <p:nvSpPr>
            <p:cNvPr id="93"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lgn="l">
                <a:defRPr sz="9000" b="1" spc="900">
                  <a:solidFill>
                    <a:srgbClr val="FFFFFF"/>
                  </a:solidFill>
                  <a:latin typeface="+mn-lt"/>
                  <a:ea typeface="+mn-ea"/>
                  <a:cs typeface="+mn-cs"/>
                  <a:sym typeface="Helvetica Neue"/>
                </a:defRPr>
              </a:lvl1pPr>
            </a:lstStyle>
            <a:p>
              <a:r>
                <a:t>HELLO</a:t>
              </a:r>
            </a:p>
          </p:txBody>
        </p:sp>
        <p:sp>
          <p:nvSpPr>
            <p:cNvPr id="94"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lgn="l">
                <a:defRPr sz="5000">
                  <a:solidFill>
                    <a:srgbClr val="FFFFFF"/>
                  </a:solidFill>
                  <a:latin typeface="+mn-lt"/>
                  <a:ea typeface="+mn-ea"/>
                  <a:cs typeface="+mn-cs"/>
                  <a:sym typeface="Helvetica Neue"/>
                </a:defRPr>
              </a:lvl1pPr>
            </a:lstStyle>
            <a:p>
              <a:r>
                <a:t>my name is</a:t>
              </a:r>
            </a:p>
          </p:txBody>
        </p:sp>
      </p:grpSp>
      <p:grpSp>
        <p:nvGrpSpPr>
          <p:cNvPr id="4" name="Group 3">
            <a:extLst>
              <a:ext uri="{FF2B5EF4-FFF2-40B4-BE49-F238E27FC236}">
                <a16:creationId xmlns:a16="http://schemas.microsoft.com/office/drawing/2014/main" id="{970DE34C-E94F-469D-A2E0-87B11CCFDAB4}"/>
              </a:ext>
            </a:extLst>
          </p:cNvPr>
          <p:cNvGrpSpPr/>
          <p:nvPr/>
        </p:nvGrpSpPr>
        <p:grpSpPr>
          <a:xfrm>
            <a:off x="5860852" y="10817241"/>
            <a:ext cx="16134175" cy="1064887"/>
            <a:chOff x="5860852" y="10817241"/>
            <a:chExt cx="16134175" cy="1064887"/>
          </a:xfrm>
        </p:grpSpPr>
        <p:sp>
          <p:nvSpPr>
            <p:cNvPr id="96" name=" @StatGarrett"/>
            <p:cNvSpPr txBox="1"/>
            <p:nvPr/>
          </p:nvSpPr>
          <p:spPr>
            <a:xfrm>
              <a:off x="5860852" y="10817241"/>
              <a:ext cx="5359082" cy="106488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p>
              <a:pPr algn="l">
                <a:defRPr sz="5600">
                  <a:latin typeface="+mn-lt"/>
                  <a:ea typeface="+mn-ea"/>
                  <a:cs typeface="+mn-cs"/>
                  <a:sym typeface="Helvetica Neue"/>
                </a:defRPr>
              </a:pPr>
              <a:r>
                <a:rPr dirty="0">
                  <a:solidFill>
                    <a:srgbClr val="78AAD6"/>
                  </a:solidFill>
                  <a:latin typeface="FontAwesome"/>
                  <a:ea typeface="FontAwesome"/>
                  <a:cs typeface="FontAwesome"/>
                  <a:sym typeface="FontAwesome"/>
                </a:rPr>
                <a:t></a:t>
              </a:r>
              <a:r>
                <a:rPr dirty="0"/>
                <a:t> </a:t>
              </a:r>
              <a:r>
                <a:rPr dirty="0">
                  <a:solidFill>
                    <a:srgbClr val="53585F"/>
                  </a:solidFill>
                </a:rPr>
                <a:t>@</a:t>
              </a:r>
              <a:r>
                <a:rPr lang="en-GB" dirty="0">
                  <a:solidFill>
                    <a:srgbClr val="53585F"/>
                  </a:solidFill>
                </a:rPr>
                <a:t>&lt;Twitter&gt; </a:t>
              </a:r>
              <a:endParaRPr dirty="0">
                <a:solidFill>
                  <a:srgbClr val="53585F"/>
                </a:solidFill>
              </a:endParaRPr>
            </a:p>
          </p:txBody>
        </p:sp>
        <p:pic>
          <p:nvPicPr>
            <p:cNvPr id="1030" name="Picture 6" descr="Image result for github">
              <a:extLst>
                <a:ext uri="{FF2B5EF4-FFF2-40B4-BE49-F238E27FC236}">
                  <a16:creationId xmlns:a16="http://schemas.microsoft.com/office/drawing/2014/main" id="{3BAEBA73-1C76-4C27-AA22-4257428C8A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19933" y="10920286"/>
              <a:ext cx="858795" cy="858795"/>
            </a:xfrm>
            <a:prstGeom prst="rect">
              <a:avLst/>
            </a:prstGeom>
            <a:noFill/>
            <a:extLst>
              <a:ext uri="{909E8E84-426E-40DD-AFC4-6F175D3DCCD1}">
                <a14:hiddenFill xmlns:a14="http://schemas.microsoft.com/office/drawing/2010/main">
                  <a:solidFill>
                    <a:srgbClr val="FFFFFF"/>
                  </a:solidFill>
                </a14:hiddenFill>
              </a:ext>
            </a:extLst>
          </p:spPr>
        </p:pic>
        <p:sp>
          <p:nvSpPr>
            <p:cNvPr id="13" name=" @StatGarrett">
              <a:extLst>
                <a:ext uri="{FF2B5EF4-FFF2-40B4-BE49-F238E27FC236}">
                  <a16:creationId xmlns:a16="http://schemas.microsoft.com/office/drawing/2014/main" id="{E93B331F-FF8C-446B-89A3-B542BA0F527A}"/>
                </a:ext>
              </a:extLst>
            </p:cNvPr>
            <p:cNvSpPr txBox="1"/>
            <p:nvPr/>
          </p:nvSpPr>
          <p:spPr>
            <a:xfrm>
              <a:off x="12078728" y="10817241"/>
              <a:ext cx="9916299" cy="106488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p>
              <a:pPr algn="l">
                <a:defRPr sz="5600">
                  <a:latin typeface="+mn-lt"/>
                  <a:ea typeface="+mn-ea"/>
                  <a:cs typeface="+mn-cs"/>
                  <a:sym typeface="Helvetica Neue"/>
                </a:defRPr>
              </a:pPr>
              <a:r>
                <a:rPr lang="en-GB" dirty="0">
                  <a:solidFill>
                    <a:srgbClr val="53585F"/>
                  </a:solidFill>
                </a:rPr>
                <a:t>&lt;</a:t>
              </a:r>
              <a:r>
                <a:rPr lang="en-GB" dirty="0" err="1">
                  <a:solidFill>
                    <a:srgbClr val="53585F"/>
                  </a:solidFill>
                </a:rPr>
                <a:t>Github</a:t>
              </a:r>
              <a:r>
                <a:rPr lang="en-GB" dirty="0">
                  <a:solidFill>
                    <a:srgbClr val="53585F"/>
                  </a:solidFill>
                </a:rPr>
                <a:t> Profile&gt;</a:t>
              </a:r>
              <a:endParaRPr dirty="0">
                <a:solidFill>
                  <a:srgbClr val="53585F"/>
                </a:solidFill>
              </a:endParaRPr>
            </a:p>
          </p:txBody>
        </p:sp>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313" name="R Packages"/>
          <p:cNvSpPr txBox="1"/>
          <p:nvPr/>
        </p:nvSpPr>
        <p:spPr>
          <a:xfrm>
            <a:off x="2628899" y="5035550"/>
            <a:ext cx="18716626" cy="33020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defTabSz="825500">
              <a:defRPr sz="20000">
                <a:solidFill>
                  <a:srgbClr val="F0F0F0"/>
                </a:solidFill>
                <a:latin typeface="Source Sans Pro"/>
                <a:ea typeface="Source Sans Pro"/>
                <a:cs typeface="Source Sans Pro"/>
                <a:sym typeface="Source Sans Pro"/>
              </a:defRPr>
            </a:lvl1pPr>
          </a:lstStyle>
          <a:p>
            <a:r>
              <a:t>R Packages</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grpSp>
        <p:nvGrpSpPr>
          <p:cNvPr id="27" name="Group">
            <a:extLst>
              <a:ext uri="{FF2B5EF4-FFF2-40B4-BE49-F238E27FC236}">
                <a16:creationId xmlns:a16="http://schemas.microsoft.com/office/drawing/2014/main" id="{5EFFE61E-EA63-4DB1-82BC-2348CD8C34EE}"/>
              </a:ext>
            </a:extLst>
          </p:cNvPr>
          <p:cNvGrpSpPr/>
          <p:nvPr/>
        </p:nvGrpSpPr>
        <p:grpSpPr>
          <a:xfrm>
            <a:off x="1708470" y="856090"/>
            <a:ext cx="7105330" cy="10176771"/>
            <a:chOff x="0" y="0"/>
            <a:chExt cx="7105326" cy="10176769"/>
          </a:xfrm>
        </p:grpSpPr>
        <p:grpSp>
          <p:nvGrpSpPr>
            <p:cNvPr id="28" name="Group">
              <a:extLst>
                <a:ext uri="{FF2B5EF4-FFF2-40B4-BE49-F238E27FC236}">
                  <a16:creationId xmlns:a16="http://schemas.microsoft.com/office/drawing/2014/main" id="{029E37EC-041C-4D13-8C18-1A801821DB4D}"/>
                </a:ext>
              </a:extLst>
            </p:cNvPr>
            <p:cNvGrpSpPr/>
            <p:nvPr/>
          </p:nvGrpSpPr>
          <p:grpSpPr>
            <a:xfrm>
              <a:off x="0" y="0"/>
              <a:ext cx="1342064" cy="1342065"/>
              <a:chOff x="0" y="0"/>
              <a:chExt cx="1342063" cy="1342064"/>
            </a:xfrm>
          </p:grpSpPr>
          <p:pic>
            <p:nvPicPr>
              <p:cNvPr id="46" name="RSource.png" descr="RSource.png">
                <a:extLst>
                  <a:ext uri="{FF2B5EF4-FFF2-40B4-BE49-F238E27FC236}">
                    <a16:creationId xmlns:a16="http://schemas.microsoft.com/office/drawing/2014/main" id="{D0E2583D-2586-412A-8557-57B133EE499C}"/>
                  </a:ext>
                </a:extLst>
              </p:cNvPr>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47" name="RSource.png" descr="RSource.png">
                <a:extLst>
                  <a:ext uri="{FF2B5EF4-FFF2-40B4-BE49-F238E27FC236}">
                    <a16:creationId xmlns:a16="http://schemas.microsoft.com/office/drawing/2014/main" id="{E0DE8489-86AD-4230-A6F7-C76C7424D5C8}"/>
                  </a:ext>
                </a:extLst>
              </p:cNvPr>
              <p:cNvPicPr>
                <a:picLocks noChangeAspect="1"/>
              </p:cNvPicPr>
              <p:nvPr/>
            </p:nvPicPr>
            <p:blipFill>
              <a:blip r:embed="rId3">
                <a:extLst/>
              </a:blip>
              <a:srcRect l="63701" b="70938"/>
              <a:stretch>
                <a:fillRect/>
              </a:stretch>
            </p:blipFill>
            <p:spPr>
              <a:xfrm>
                <a:off x="857832" y="0"/>
                <a:ext cx="484232" cy="387694"/>
              </a:xfrm>
              <a:prstGeom prst="rect">
                <a:avLst/>
              </a:prstGeom>
              <a:ln w="12700" cap="flat">
                <a:noFill/>
                <a:miter lim="400000"/>
              </a:ln>
              <a:effectLst/>
            </p:spPr>
          </p:pic>
          <p:sp>
            <p:nvSpPr>
              <p:cNvPr id="48" name="Rectangle">
                <a:extLst>
                  <a:ext uri="{FF2B5EF4-FFF2-40B4-BE49-F238E27FC236}">
                    <a16:creationId xmlns:a16="http://schemas.microsoft.com/office/drawing/2014/main" id="{CEC9A255-31A4-49D6-AE30-EBFB37F1D86F}"/>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9" name="Rectangle">
                <a:extLst>
                  <a:ext uri="{FF2B5EF4-FFF2-40B4-BE49-F238E27FC236}">
                    <a16:creationId xmlns:a16="http://schemas.microsoft.com/office/drawing/2014/main" id="{CC35FE3D-CB61-4798-B48A-B956DEB511FB}"/>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29" name="function1()…">
              <a:extLst>
                <a:ext uri="{FF2B5EF4-FFF2-40B4-BE49-F238E27FC236}">
                  <a16:creationId xmlns:a16="http://schemas.microsoft.com/office/drawing/2014/main" id="{6B7C6715-E2F9-4FDE-8469-3C9BD378741C}"/>
                </a:ext>
              </a:extLst>
            </p:cNvPr>
            <p:cNvSpPr txBox="1"/>
            <p:nvPr/>
          </p:nvSpPr>
          <p:spPr>
            <a:xfrm>
              <a:off x="0" y="7228102"/>
              <a:ext cx="3957637" cy="29486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t">
              <a:normAutofit/>
            </a:bodyPr>
            <a:lstStyle/>
            <a:p>
              <a:pPr algn="l">
                <a:lnSpc>
                  <a:spcPct val="40000"/>
                </a:lnSpc>
                <a:spcBef>
                  <a:spcPts val="2400"/>
                </a:spcBef>
                <a:defRPr sz="4000">
                  <a:solidFill>
                    <a:schemeClr val="accent1"/>
                  </a:solidFill>
                  <a:latin typeface="+mn-lt"/>
                  <a:ea typeface="+mn-ea"/>
                  <a:cs typeface="+mn-cs"/>
                  <a:sym typeface="Helvetica Neue"/>
                </a:defRPr>
              </a:pPr>
              <a:r>
                <a:rPr dirty="0">
                  <a:latin typeface="Monaco"/>
                  <a:ea typeface="Monaco"/>
                  <a:cs typeface="Monaco"/>
                  <a:sym typeface="Monaco"/>
                </a:rPr>
                <a:t>function1()</a:t>
              </a:r>
            </a:p>
            <a:p>
              <a:pPr algn="l">
                <a:lnSpc>
                  <a:spcPct val="40000"/>
                </a:lnSpc>
                <a:spcBef>
                  <a:spcPts val="2400"/>
                </a:spcBef>
                <a:defRPr sz="4000">
                  <a:solidFill>
                    <a:schemeClr val="accent1"/>
                  </a:solidFill>
                  <a:latin typeface="+mn-lt"/>
                  <a:ea typeface="+mn-ea"/>
                  <a:cs typeface="+mn-cs"/>
                  <a:sym typeface="Helvetica Neue"/>
                </a:defRPr>
              </a:pPr>
              <a:r>
                <a:rPr dirty="0">
                  <a:latin typeface="Monaco"/>
                  <a:ea typeface="Monaco"/>
                  <a:cs typeface="Monaco"/>
                  <a:sym typeface="Monaco"/>
                </a:rPr>
                <a:t>function2()</a:t>
              </a:r>
            </a:p>
            <a:p>
              <a:pPr algn="l">
                <a:lnSpc>
                  <a:spcPct val="40000"/>
                </a:lnSpc>
                <a:spcBef>
                  <a:spcPts val="2400"/>
                </a:spcBef>
                <a:defRPr sz="4000">
                  <a:solidFill>
                    <a:schemeClr val="accent1"/>
                  </a:solidFill>
                  <a:latin typeface="+mn-lt"/>
                  <a:ea typeface="+mn-ea"/>
                  <a:cs typeface="+mn-cs"/>
                  <a:sym typeface="Helvetica Neue"/>
                </a:defRPr>
              </a:pPr>
              <a:r>
                <a:rPr dirty="0">
                  <a:latin typeface="Monaco"/>
                  <a:ea typeface="Monaco"/>
                  <a:cs typeface="Monaco"/>
                  <a:sym typeface="Monaco"/>
                </a:rPr>
                <a:t>function3()</a:t>
              </a:r>
            </a:p>
            <a:p>
              <a:pPr algn="l">
                <a:lnSpc>
                  <a:spcPct val="40000"/>
                </a:lnSpc>
                <a:spcBef>
                  <a:spcPts val="2400"/>
                </a:spcBef>
                <a:defRPr sz="4000">
                  <a:solidFill>
                    <a:schemeClr val="accent1"/>
                  </a:solidFill>
                  <a:latin typeface="+mn-lt"/>
                  <a:ea typeface="+mn-ea"/>
                  <a:cs typeface="+mn-cs"/>
                  <a:sym typeface="Helvetica Neue"/>
                </a:defRPr>
              </a:pPr>
              <a:r>
                <a:rPr dirty="0">
                  <a:latin typeface="Monaco"/>
                  <a:ea typeface="Monaco"/>
                  <a:cs typeface="Monaco"/>
                  <a:sym typeface="Monaco"/>
                </a:rPr>
                <a:t>function4()</a:t>
              </a:r>
            </a:p>
          </p:txBody>
        </p:sp>
        <p:sp>
          <p:nvSpPr>
            <p:cNvPr id="30" name="help">
              <a:extLst>
                <a:ext uri="{FF2B5EF4-FFF2-40B4-BE49-F238E27FC236}">
                  <a16:creationId xmlns:a16="http://schemas.microsoft.com/office/drawing/2014/main" id="{B5417E41-8EC2-4756-B8FE-65DB0A321A44}"/>
                </a:ext>
              </a:extLst>
            </p:cNvPr>
            <p:cNvSpPr txBox="1"/>
            <p:nvPr/>
          </p:nvSpPr>
          <p:spPr>
            <a:xfrm>
              <a:off x="237232" y="365014"/>
              <a:ext cx="904847" cy="6120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31" name="Group">
              <a:extLst>
                <a:ext uri="{FF2B5EF4-FFF2-40B4-BE49-F238E27FC236}">
                  <a16:creationId xmlns:a16="http://schemas.microsoft.com/office/drawing/2014/main" id="{55A7A389-3784-4505-9747-8EC5D21D9BDC}"/>
                </a:ext>
              </a:extLst>
            </p:cNvPr>
            <p:cNvGrpSpPr/>
            <p:nvPr/>
          </p:nvGrpSpPr>
          <p:grpSpPr>
            <a:xfrm>
              <a:off x="1312332" y="0"/>
              <a:ext cx="1342065" cy="1342065"/>
              <a:chOff x="0" y="0"/>
              <a:chExt cx="1342063" cy="1342064"/>
            </a:xfrm>
          </p:grpSpPr>
          <p:pic>
            <p:nvPicPr>
              <p:cNvPr id="42" name="RSource.png" descr="RSource.png">
                <a:extLst>
                  <a:ext uri="{FF2B5EF4-FFF2-40B4-BE49-F238E27FC236}">
                    <a16:creationId xmlns:a16="http://schemas.microsoft.com/office/drawing/2014/main" id="{EA37E6FB-3D81-4994-B736-003E6BAC5D77}"/>
                  </a:ext>
                </a:extLst>
              </p:cNvPr>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43" name="RSource.png" descr="RSource.png">
                <a:extLst>
                  <a:ext uri="{FF2B5EF4-FFF2-40B4-BE49-F238E27FC236}">
                    <a16:creationId xmlns:a16="http://schemas.microsoft.com/office/drawing/2014/main" id="{06E18084-6C90-4B30-AC9A-B61644016706}"/>
                  </a:ext>
                </a:extLst>
              </p:cNvPr>
              <p:cNvPicPr>
                <a:picLocks noChangeAspect="1"/>
              </p:cNvPicPr>
              <p:nvPr/>
            </p:nvPicPr>
            <p:blipFill>
              <a:blip r:embed="rId3">
                <a:extLst/>
              </a:blip>
              <a:srcRect l="63701" b="70938"/>
              <a:stretch>
                <a:fillRect/>
              </a:stretch>
            </p:blipFill>
            <p:spPr>
              <a:xfrm>
                <a:off x="857832" y="0"/>
                <a:ext cx="484232" cy="387694"/>
              </a:xfrm>
              <a:prstGeom prst="rect">
                <a:avLst/>
              </a:prstGeom>
              <a:ln w="12700" cap="flat">
                <a:noFill/>
                <a:miter lim="400000"/>
              </a:ln>
              <a:effectLst/>
            </p:spPr>
          </p:pic>
          <p:sp>
            <p:nvSpPr>
              <p:cNvPr id="44" name="Rectangle">
                <a:extLst>
                  <a:ext uri="{FF2B5EF4-FFF2-40B4-BE49-F238E27FC236}">
                    <a16:creationId xmlns:a16="http://schemas.microsoft.com/office/drawing/2014/main" id="{FA040C74-6B73-4C3D-A3EF-AEC4C759158F}"/>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5" name="Rectangle">
                <a:extLst>
                  <a:ext uri="{FF2B5EF4-FFF2-40B4-BE49-F238E27FC236}">
                    <a16:creationId xmlns:a16="http://schemas.microsoft.com/office/drawing/2014/main" id="{7D432835-6E11-483F-801C-C74259D279B5}"/>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32" name="help">
              <a:extLst>
                <a:ext uri="{FF2B5EF4-FFF2-40B4-BE49-F238E27FC236}">
                  <a16:creationId xmlns:a16="http://schemas.microsoft.com/office/drawing/2014/main" id="{CF40537F-6C78-4BD1-93F0-56C283FEF54C}"/>
                </a:ext>
              </a:extLst>
            </p:cNvPr>
            <p:cNvSpPr txBox="1"/>
            <p:nvPr/>
          </p:nvSpPr>
          <p:spPr>
            <a:xfrm>
              <a:off x="1549564" y="365014"/>
              <a:ext cx="904847" cy="6120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33" name="Group">
              <a:extLst>
                <a:ext uri="{FF2B5EF4-FFF2-40B4-BE49-F238E27FC236}">
                  <a16:creationId xmlns:a16="http://schemas.microsoft.com/office/drawing/2014/main" id="{6BBD9435-F7EB-4BD0-94E5-5ED2C25832C9}"/>
                </a:ext>
              </a:extLst>
            </p:cNvPr>
            <p:cNvGrpSpPr/>
            <p:nvPr/>
          </p:nvGrpSpPr>
          <p:grpSpPr>
            <a:xfrm>
              <a:off x="2661910" y="0"/>
              <a:ext cx="1342065" cy="1342065"/>
              <a:chOff x="0" y="0"/>
              <a:chExt cx="1342063" cy="1342064"/>
            </a:xfrm>
          </p:grpSpPr>
          <p:pic>
            <p:nvPicPr>
              <p:cNvPr id="38" name="RSource.png" descr="RSource.png">
                <a:extLst>
                  <a:ext uri="{FF2B5EF4-FFF2-40B4-BE49-F238E27FC236}">
                    <a16:creationId xmlns:a16="http://schemas.microsoft.com/office/drawing/2014/main" id="{C33BF57D-C3D2-404E-B2E5-709369E6CBFC}"/>
                  </a:ext>
                </a:extLst>
              </p:cNvPr>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39" name="RSource.png" descr="RSource.png">
                <a:extLst>
                  <a:ext uri="{FF2B5EF4-FFF2-40B4-BE49-F238E27FC236}">
                    <a16:creationId xmlns:a16="http://schemas.microsoft.com/office/drawing/2014/main" id="{00E99709-C036-4278-92D4-6BF2509D6C22}"/>
                  </a:ext>
                </a:extLst>
              </p:cNvPr>
              <p:cNvPicPr>
                <a:picLocks noChangeAspect="1"/>
              </p:cNvPicPr>
              <p:nvPr/>
            </p:nvPicPr>
            <p:blipFill>
              <a:blip r:embed="rId3">
                <a:extLst/>
              </a:blip>
              <a:srcRect l="63701" b="70938"/>
              <a:stretch>
                <a:fillRect/>
              </a:stretch>
            </p:blipFill>
            <p:spPr>
              <a:xfrm>
                <a:off x="857832" y="0"/>
                <a:ext cx="484232" cy="387694"/>
              </a:xfrm>
              <a:prstGeom prst="rect">
                <a:avLst/>
              </a:prstGeom>
              <a:ln w="12700" cap="flat">
                <a:noFill/>
                <a:miter lim="400000"/>
              </a:ln>
              <a:effectLst/>
            </p:spPr>
          </p:pic>
          <p:sp>
            <p:nvSpPr>
              <p:cNvPr id="40" name="Rectangle">
                <a:extLst>
                  <a:ext uri="{FF2B5EF4-FFF2-40B4-BE49-F238E27FC236}">
                    <a16:creationId xmlns:a16="http://schemas.microsoft.com/office/drawing/2014/main" id="{7207C604-5AE0-4248-9DCD-95ADA077C1A6}"/>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41" name="Rectangle">
                <a:extLst>
                  <a:ext uri="{FF2B5EF4-FFF2-40B4-BE49-F238E27FC236}">
                    <a16:creationId xmlns:a16="http://schemas.microsoft.com/office/drawing/2014/main" id="{F746388D-A5FD-4D22-9963-54ABF47E2226}"/>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34" name="help">
              <a:extLst>
                <a:ext uri="{FF2B5EF4-FFF2-40B4-BE49-F238E27FC236}">
                  <a16:creationId xmlns:a16="http://schemas.microsoft.com/office/drawing/2014/main" id="{7B6EE50B-5740-4BD8-B5B8-C7A3B7878B0D}"/>
                </a:ext>
              </a:extLst>
            </p:cNvPr>
            <p:cNvSpPr txBox="1"/>
            <p:nvPr/>
          </p:nvSpPr>
          <p:spPr>
            <a:xfrm>
              <a:off x="2899142" y="365014"/>
              <a:ext cx="904847" cy="6120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aphicFrame>
          <p:nvGraphicFramePr>
            <p:cNvPr id="35" name="Table">
              <a:extLst>
                <a:ext uri="{FF2B5EF4-FFF2-40B4-BE49-F238E27FC236}">
                  <a16:creationId xmlns:a16="http://schemas.microsoft.com/office/drawing/2014/main" id="{FBFE2113-A69E-4C3F-AF99-CBEFA6C59488}"/>
                </a:ext>
              </a:extLst>
            </p:cNvPr>
            <p:cNvGraphicFramePr/>
            <p:nvPr>
              <p:extLst>
                <p:ext uri="{D42A27DB-BD31-4B8C-83A1-F6EECF244321}">
                  <p14:modId xmlns:p14="http://schemas.microsoft.com/office/powerpoint/2010/main" val="659321771"/>
                </p:ext>
              </p:extLst>
            </p:nvPr>
          </p:nvGraphicFramePr>
          <p:xfrm>
            <a:off x="3904841" y="1484921"/>
            <a:ext cx="3200485" cy="7152639"/>
          </p:xfrm>
          <a:graphic>
            <a:graphicData uri="http://schemas.openxmlformats.org/drawingml/2006/table">
              <a:tbl>
                <a:tblPr firstRow="1">
                  <a:tableStyleId>{33BA23B1-9221-436E-865A-0063620EA4FD}</a:tableStyleId>
                </a:tblPr>
                <a:tblGrid>
                  <a:gridCol w="1066829">
                    <a:extLst>
                      <a:ext uri="{9D8B030D-6E8A-4147-A177-3AD203B41FA5}">
                        <a16:colId xmlns:a16="http://schemas.microsoft.com/office/drawing/2014/main" val="20000"/>
                      </a:ext>
                    </a:extLst>
                  </a:gridCol>
                  <a:gridCol w="1066829">
                    <a:extLst>
                      <a:ext uri="{9D8B030D-6E8A-4147-A177-3AD203B41FA5}">
                        <a16:colId xmlns:a16="http://schemas.microsoft.com/office/drawing/2014/main" val="20001"/>
                      </a:ext>
                    </a:extLst>
                  </a:gridCol>
                  <a:gridCol w="1066829">
                    <a:extLst>
                      <a:ext uri="{9D8B030D-6E8A-4147-A177-3AD203B41FA5}">
                        <a16:colId xmlns:a16="http://schemas.microsoft.com/office/drawing/2014/main" val="20002"/>
                      </a:ext>
                    </a:extLst>
                  </a:gridCol>
                </a:tblGrid>
                <a:tr h="387544">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extLst>
                    <a:ext uri="{0D108BD9-81ED-4DB2-BD59-A6C34878D82A}">
                      <a16:rowId xmlns:a16="http://schemas.microsoft.com/office/drawing/2014/main" val="10000"/>
                    </a:ext>
                  </a:extLst>
                </a:tr>
                <a:tr h="387544">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1"/>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2"/>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3"/>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4"/>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5"/>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6"/>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7"/>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8"/>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9"/>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extLst>
                    <a:ext uri="{0D108BD9-81ED-4DB2-BD59-A6C34878D82A}">
                      <a16:rowId xmlns:a16="http://schemas.microsoft.com/office/drawing/2014/main" val="10010"/>
                    </a:ext>
                  </a:extLst>
                </a:tr>
              </a:tbl>
            </a:graphicData>
          </a:graphic>
        </p:graphicFrame>
        <p:graphicFrame>
          <p:nvGraphicFramePr>
            <p:cNvPr id="36" name="Table">
              <a:extLst>
                <a:ext uri="{FF2B5EF4-FFF2-40B4-BE49-F238E27FC236}">
                  <a16:creationId xmlns:a16="http://schemas.microsoft.com/office/drawing/2014/main" id="{E168BEF9-49FB-435A-AEFD-F3F1C9D2360C}"/>
                </a:ext>
              </a:extLst>
            </p:cNvPr>
            <p:cNvGraphicFramePr/>
            <p:nvPr>
              <p:extLst>
                <p:ext uri="{D42A27DB-BD31-4B8C-83A1-F6EECF244321}">
                  <p14:modId xmlns:p14="http://schemas.microsoft.com/office/powerpoint/2010/main" val="2183785160"/>
                </p:ext>
              </p:extLst>
            </p:nvPr>
          </p:nvGraphicFramePr>
          <p:xfrm>
            <a:off x="46463" y="1484921"/>
            <a:ext cx="3642566" cy="2600959"/>
          </p:xfrm>
          <a:graphic>
            <a:graphicData uri="http://schemas.openxmlformats.org/drawingml/2006/table">
              <a:tbl>
                <a:tblPr firstRow="1">
                  <a:tableStyleId>{33BA23B1-9221-436E-865A-0063620EA4FD}</a:tableStyleId>
                </a:tblPr>
                <a:tblGrid>
                  <a:gridCol w="910642">
                    <a:extLst>
                      <a:ext uri="{9D8B030D-6E8A-4147-A177-3AD203B41FA5}">
                        <a16:colId xmlns:a16="http://schemas.microsoft.com/office/drawing/2014/main" val="20000"/>
                      </a:ext>
                    </a:extLst>
                  </a:gridCol>
                  <a:gridCol w="910642">
                    <a:extLst>
                      <a:ext uri="{9D8B030D-6E8A-4147-A177-3AD203B41FA5}">
                        <a16:colId xmlns:a16="http://schemas.microsoft.com/office/drawing/2014/main" val="20001"/>
                      </a:ext>
                    </a:extLst>
                  </a:gridCol>
                  <a:gridCol w="910642">
                    <a:extLst>
                      <a:ext uri="{9D8B030D-6E8A-4147-A177-3AD203B41FA5}">
                        <a16:colId xmlns:a16="http://schemas.microsoft.com/office/drawing/2014/main" val="20002"/>
                      </a:ext>
                    </a:extLst>
                  </a:gridCol>
                  <a:gridCol w="910642">
                    <a:extLst>
                      <a:ext uri="{9D8B030D-6E8A-4147-A177-3AD203B41FA5}">
                        <a16:colId xmlns:a16="http://schemas.microsoft.com/office/drawing/2014/main" val="1600235386"/>
                      </a:ext>
                    </a:extLst>
                  </a:gridCol>
                </a:tblGrid>
                <a:tr h="497422">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solidFill>
                        <a:schemeClr val="accent1"/>
                      </a:solidFill>
                    </a:tcPr>
                  </a:tc>
                  <a:tc>
                    <a:txBody>
                      <a:bodyPr/>
                      <a:lstStyle/>
                      <a:p>
                        <a:pPr defTabSz="914400">
                          <a:defRPr sz="1800" b="0">
                            <a:solidFill>
                              <a:srgbClr val="000000"/>
                            </a:solidFill>
                          </a:defRPr>
                        </a:pPr>
                        <a:endParaRPr sz="3600" b="1">
                          <a:solidFill>
                            <a:srgbClr val="FFFFFF"/>
                          </a:solidFill>
                          <a:sym typeface="Helvetica"/>
                        </a:endParaRPr>
                      </a:p>
                    </a:txBody>
                    <a:tcPr marL="51013" marR="51013"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solidFill>
                        <a:schemeClr val="accent1"/>
                      </a:solidFill>
                    </a:tcPr>
                  </a:tc>
                  <a:extLst>
                    <a:ext uri="{0D108BD9-81ED-4DB2-BD59-A6C34878D82A}">
                      <a16:rowId xmlns:a16="http://schemas.microsoft.com/office/drawing/2014/main" val="10000"/>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extLst>
                    <a:ext uri="{0D108BD9-81ED-4DB2-BD59-A6C34878D82A}">
                      <a16:rowId xmlns:a16="http://schemas.microsoft.com/office/drawing/2014/main" val="10001"/>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extLst>
                    <a:ext uri="{0D108BD9-81ED-4DB2-BD59-A6C34878D82A}">
                      <a16:rowId xmlns:a16="http://schemas.microsoft.com/office/drawing/2014/main" val="10002"/>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extLst>
                    <a:ext uri="{0D108BD9-81ED-4DB2-BD59-A6C34878D82A}">
                      <a16:rowId xmlns:a16="http://schemas.microsoft.com/office/drawing/2014/main" val="10003"/>
                    </a:ext>
                  </a:extLst>
                </a:tr>
              </a:tbl>
            </a:graphicData>
          </a:graphic>
        </p:graphicFrame>
        <p:graphicFrame>
          <p:nvGraphicFramePr>
            <p:cNvPr id="37" name="Table">
              <a:extLst>
                <a:ext uri="{FF2B5EF4-FFF2-40B4-BE49-F238E27FC236}">
                  <a16:creationId xmlns:a16="http://schemas.microsoft.com/office/drawing/2014/main" id="{A342DC9E-0723-4EA3-B9DA-E19FF8D4A365}"/>
                </a:ext>
              </a:extLst>
            </p:cNvPr>
            <p:cNvGraphicFramePr/>
            <p:nvPr>
              <p:extLst>
                <p:ext uri="{D42A27DB-BD31-4B8C-83A1-F6EECF244321}">
                  <p14:modId xmlns:p14="http://schemas.microsoft.com/office/powerpoint/2010/main" val="1909120469"/>
                </p:ext>
              </p:extLst>
            </p:nvPr>
          </p:nvGraphicFramePr>
          <p:xfrm>
            <a:off x="46341" y="4243426"/>
            <a:ext cx="2824513" cy="2600959"/>
          </p:xfrm>
          <a:graphic>
            <a:graphicData uri="http://schemas.openxmlformats.org/drawingml/2006/table">
              <a:tbl>
                <a:tblPr firstRow="1">
                  <a:tableStyleId>{33BA23B1-9221-436E-865A-0063620EA4FD}</a:tableStyleId>
                </a:tblPr>
                <a:tblGrid>
                  <a:gridCol w="941505">
                    <a:extLst>
                      <a:ext uri="{9D8B030D-6E8A-4147-A177-3AD203B41FA5}">
                        <a16:colId xmlns:a16="http://schemas.microsoft.com/office/drawing/2014/main" val="20000"/>
                      </a:ext>
                    </a:extLst>
                  </a:gridCol>
                  <a:gridCol w="941505">
                    <a:extLst>
                      <a:ext uri="{9D8B030D-6E8A-4147-A177-3AD203B41FA5}">
                        <a16:colId xmlns:a16="http://schemas.microsoft.com/office/drawing/2014/main" val="20001"/>
                      </a:ext>
                    </a:extLst>
                  </a:gridCol>
                  <a:gridCol w="941505">
                    <a:extLst>
                      <a:ext uri="{9D8B030D-6E8A-4147-A177-3AD203B41FA5}">
                        <a16:colId xmlns:a16="http://schemas.microsoft.com/office/drawing/2014/main" val="20002"/>
                      </a:ext>
                    </a:extLst>
                  </a:gridCol>
                </a:tblGrid>
                <a:tr h="404696">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tc>
                    <a:txBody>
                      <a:bodyPr/>
                      <a:lstStyle/>
                      <a:p>
                        <a:pPr defTabSz="914400">
                          <a:defRPr sz="1800" b="0">
                            <a:solidFill>
                              <a:srgbClr val="000000"/>
                            </a:solidFill>
                          </a:defRPr>
                        </a:pPr>
                        <a:endParaRPr sz="3600" b="1">
                          <a:solidFill>
                            <a:srgbClr val="FFFFFF"/>
                          </a:solidFill>
                          <a:sym typeface="Helvetica"/>
                        </a:endParaRPr>
                      </a:p>
                    </a:txBody>
                    <a:tcPr marL="50800" marR="50800"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extLst>
                    <a:ext uri="{0D108BD9-81ED-4DB2-BD59-A6C34878D82A}">
                      <a16:rowId xmlns:a16="http://schemas.microsoft.com/office/drawing/2014/main" val="10000"/>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1"/>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2"/>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extLst>
                    <a:ext uri="{0D108BD9-81ED-4DB2-BD59-A6C34878D82A}">
                      <a16:rowId xmlns:a16="http://schemas.microsoft.com/office/drawing/2014/main" val="10003"/>
                    </a:ext>
                  </a:extLst>
                </a:tr>
              </a:tbl>
            </a:graphicData>
          </a:graphic>
        </p:graphicFrame>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grpSp>
        <p:nvGrpSpPr>
          <p:cNvPr id="338" name="Group"/>
          <p:cNvGrpSpPr/>
          <p:nvPr/>
        </p:nvGrpSpPr>
        <p:grpSpPr>
          <a:xfrm>
            <a:off x="1708470" y="856090"/>
            <a:ext cx="7105330" cy="10176771"/>
            <a:chOff x="0" y="0"/>
            <a:chExt cx="7105326" cy="10176769"/>
          </a:xfrm>
        </p:grpSpPr>
        <p:grpSp>
          <p:nvGrpSpPr>
            <p:cNvPr id="320" name="Group"/>
            <p:cNvGrpSpPr/>
            <p:nvPr/>
          </p:nvGrpSpPr>
          <p:grpSpPr>
            <a:xfrm>
              <a:off x="0" y="0"/>
              <a:ext cx="1342064" cy="1342065"/>
              <a:chOff x="0" y="0"/>
              <a:chExt cx="1342063" cy="1342064"/>
            </a:xfrm>
          </p:grpSpPr>
          <p:pic>
            <p:nvPicPr>
              <p:cNvPr id="316"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317" name="RSource.png" descr="RSource.png"/>
              <p:cNvPicPr>
                <a:picLocks noChangeAspect="1"/>
              </p:cNvPicPr>
              <p:nvPr/>
            </p:nvPicPr>
            <p:blipFill>
              <a:blip r:embed="rId3">
                <a:extLst/>
              </a:blip>
              <a:srcRect l="63701" b="70938"/>
              <a:stretch>
                <a:fillRect/>
              </a:stretch>
            </p:blipFill>
            <p:spPr>
              <a:xfrm>
                <a:off x="857832" y="0"/>
                <a:ext cx="484232" cy="387694"/>
              </a:xfrm>
              <a:prstGeom prst="rect">
                <a:avLst/>
              </a:prstGeom>
              <a:ln w="12700" cap="flat">
                <a:noFill/>
                <a:miter lim="400000"/>
              </a:ln>
              <a:effectLst/>
            </p:spPr>
          </p:pic>
          <p:sp>
            <p:nvSpPr>
              <p:cNvPr id="318"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19"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321" name="function1()…"/>
            <p:cNvSpPr txBox="1"/>
            <p:nvPr/>
          </p:nvSpPr>
          <p:spPr>
            <a:xfrm>
              <a:off x="0" y="7228102"/>
              <a:ext cx="3957637" cy="29486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t">
              <a:normAutofit/>
            </a:bodyPr>
            <a:lstStyle/>
            <a:p>
              <a:pPr algn="l">
                <a:lnSpc>
                  <a:spcPct val="40000"/>
                </a:lnSpc>
                <a:spcBef>
                  <a:spcPts val="2400"/>
                </a:spcBef>
                <a:defRPr sz="4000">
                  <a:solidFill>
                    <a:schemeClr val="accent1"/>
                  </a:solidFill>
                  <a:latin typeface="+mn-lt"/>
                  <a:ea typeface="+mn-ea"/>
                  <a:cs typeface="+mn-cs"/>
                  <a:sym typeface="Helvetica Neue"/>
                </a:defRPr>
              </a:pPr>
              <a:r>
                <a:rPr dirty="0">
                  <a:latin typeface="Monaco"/>
                  <a:ea typeface="Monaco"/>
                  <a:cs typeface="Monaco"/>
                  <a:sym typeface="Monaco"/>
                </a:rPr>
                <a:t>function1()</a:t>
              </a:r>
            </a:p>
            <a:p>
              <a:pPr algn="l">
                <a:lnSpc>
                  <a:spcPct val="40000"/>
                </a:lnSpc>
                <a:spcBef>
                  <a:spcPts val="2400"/>
                </a:spcBef>
                <a:defRPr sz="4000">
                  <a:solidFill>
                    <a:schemeClr val="accent1"/>
                  </a:solidFill>
                  <a:latin typeface="+mn-lt"/>
                  <a:ea typeface="+mn-ea"/>
                  <a:cs typeface="+mn-cs"/>
                  <a:sym typeface="Helvetica Neue"/>
                </a:defRPr>
              </a:pPr>
              <a:r>
                <a:rPr dirty="0">
                  <a:latin typeface="Monaco"/>
                  <a:ea typeface="Monaco"/>
                  <a:cs typeface="Monaco"/>
                  <a:sym typeface="Monaco"/>
                </a:rPr>
                <a:t>function2()</a:t>
              </a:r>
            </a:p>
            <a:p>
              <a:pPr algn="l">
                <a:lnSpc>
                  <a:spcPct val="40000"/>
                </a:lnSpc>
                <a:spcBef>
                  <a:spcPts val="2400"/>
                </a:spcBef>
                <a:defRPr sz="4000">
                  <a:solidFill>
                    <a:schemeClr val="accent1"/>
                  </a:solidFill>
                  <a:latin typeface="+mn-lt"/>
                  <a:ea typeface="+mn-ea"/>
                  <a:cs typeface="+mn-cs"/>
                  <a:sym typeface="Helvetica Neue"/>
                </a:defRPr>
              </a:pPr>
              <a:r>
                <a:rPr dirty="0">
                  <a:latin typeface="Monaco"/>
                  <a:ea typeface="Monaco"/>
                  <a:cs typeface="Monaco"/>
                  <a:sym typeface="Monaco"/>
                </a:rPr>
                <a:t>function3()</a:t>
              </a:r>
            </a:p>
            <a:p>
              <a:pPr algn="l">
                <a:lnSpc>
                  <a:spcPct val="40000"/>
                </a:lnSpc>
                <a:spcBef>
                  <a:spcPts val="2400"/>
                </a:spcBef>
                <a:defRPr sz="4000">
                  <a:solidFill>
                    <a:schemeClr val="accent1"/>
                  </a:solidFill>
                  <a:latin typeface="+mn-lt"/>
                  <a:ea typeface="+mn-ea"/>
                  <a:cs typeface="+mn-cs"/>
                  <a:sym typeface="Helvetica Neue"/>
                </a:defRPr>
              </a:pPr>
              <a:r>
                <a:rPr dirty="0">
                  <a:latin typeface="Monaco"/>
                  <a:ea typeface="Monaco"/>
                  <a:cs typeface="Monaco"/>
                  <a:sym typeface="Monaco"/>
                </a:rPr>
                <a:t>function4()</a:t>
              </a:r>
            </a:p>
          </p:txBody>
        </p:sp>
        <p:sp>
          <p:nvSpPr>
            <p:cNvPr id="322" name="help"/>
            <p:cNvSpPr txBox="1"/>
            <p:nvPr/>
          </p:nvSpPr>
          <p:spPr>
            <a:xfrm>
              <a:off x="237232" y="365014"/>
              <a:ext cx="904847" cy="6120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327" name="Group"/>
            <p:cNvGrpSpPr/>
            <p:nvPr/>
          </p:nvGrpSpPr>
          <p:grpSpPr>
            <a:xfrm>
              <a:off x="1312332" y="0"/>
              <a:ext cx="1342065" cy="1342065"/>
              <a:chOff x="0" y="0"/>
              <a:chExt cx="1342063" cy="1342064"/>
            </a:xfrm>
          </p:grpSpPr>
          <p:pic>
            <p:nvPicPr>
              <p:cNvPr id="323"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324" name="RSource.png" descr="RSource.png"/>
              <p:cNvPicPr>
                <a:picLocks noChangeAspect="1"/>
              </p:cNvPicPr>
              <p:nvPr/>
            </p:nvPicPr>
            <p:blipFill>
              <a:blip r:embed="rId3">
                <a:extLst/>
              </a:blip>
              <a:srcRect l="63701" b="70938"/>
              <a:stretch>
                <a:fillRect/>
              </a:stretch>
            </p:blipFill>
            <p:spPr>
              <a:xfrm>
                <a:off x="857832" y="0"/>
                <a:ext cx="484232" cy="387694"/>
              </a:xfrm>
              <a:prstGeom prst="rect">
                <a:avLst/>
              </a:prstGeom>
              <a:ln w="12700" cap="flat">
                <a:noFill/>
                <a:miter lim="400000"/>
              </a:ln>
              <a:effectLst/>
            </p:spPr>
          </p:pic>
          <p:sp>
            <p:nvSpPr>
              <p:cNvPr id="325"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26"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328" name="help"/>
            <p:cNvSpPr txBox="1"/>
            <p:nvPr/>
          </p:nvSpPr>
          <p:spPr>
            <a:xfrm>
              <a:off x="1549564" y="365014"/>
              <a:ext cx="904847" cy="6120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333" name="Group"/>
            <p:cNvGrpSpPr/>
            <p:nvPr/>
          </p:nvGrpSpPr>
          <p:grpSpPr>
            <a:xfrm>
              <a:off x="2661910" y="0"/>
              <a:ext cx="1342065" cy="1342065"/>
              <a:chOff x="0" y="0"/>
              <a:chExt cx="1342063" cy="1342064"/>
            </a:xfrm>
          </p:grpSpPr>
          <p:pic>
            <p:nvPicPr>
              <p:cNvPr id="329" name="RSource.png" descr="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330" name="RSource.png" descr="RSource.png"/>
              <p:cNvPicPr>
                <a:picLocks noChangeAspect="1"/>
              </p:cNvPicPr>
              <p:nvPr/>
            </p:nvPicPr>
            <p:blipFill>
              <a:blip r:embed="rId3">
                <a:extLst/>
              </a:blip>
              <a:srcRect l="63701" b="70938"/>
              <a:stretch>
                <a:fillRect/>
              </a:stretch>
            </p:blipFill>
            <p:spPr>
              <a:xfrm>
                <a:off x="857832" y="0"/>
                <a:ext cx="484232" cy="387694"/>
              </a:xfrm>
              <a:prstGeom prst="rect">
                <a:avLst/>
              </a:prstGeom>
              <a:ln w="12700" cap="flat">
                <a:noFill/>
                <a:miter lim="400000"/>
              </a:ln>
              <a:effectLst/>
            </p:spPr>
          </p:pic>
          <p:sp>
            <p:nvSpPr>
              <p:cNvPr id="331"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32"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334" name="help"/>
            <p:cNvSpPr txBox="1"/>
            <p:nvPr/>
          </p:nvSpPr>
          <p:spPr>
            <a:xfrm>
              <a:off x="2899142" y="365014"/>
              <a:ext cx="904847" cy="6120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aphicFrame>
          <p:nvGraphicFramePr>
            <p:cNvPr id="336" name="Table"/>
            <p:cNvGraphicFramePr/>
            <p:nvPr>
              <p:extLst>
                <p:ext uri="{D42A27DB-BD31-4B8C-83A1-F6EECF244321}">
                  <p14:modId xmlns:p14="http://schemas.microsoft.com/office/powerpoint/2010/main" val="2378317914"/>
                </p:ext>
              </p:extLst>
            </p:nvPr>
          </p:nvGraphicFramePr>
          <p:xfrm>
            <a:off x="3904841" y="1484921"/>
            <a:ext cx="3200485" cy="7152639"/>
          </p:xfrm>
          <a:graphic>
            <a:graphicData uri="http://schemas.openxmlformats.org/drawingml/2006/table">
              <a:tbl>
                <a:tblPr firstRow="1">
                  <a:tableStyleId>{33BA23B1-9221-436E-865A-0063620EA4FD}</a:tableStyleId>
                </a:tblPr>
                <a:tblGrid>
                  <a:gridCol w="1066829">
                    <a:extLst>
                      <a:ext uri="{9D8B030D-6E8A-4147-A177-3AD203B41FA5}">
                        <a16:colId xmlns:a16="http://schemas.microsoft.com/office/drawing/2014/main" val="20000"/>
                      </a:ext>
                    </a:extLst>
                  </a:gridCol>
                  <a:gridCol w="1066829">
                    <a:extLst>
                      <a:ext uri="{9D8B030D-6E8A-4147-A177-3AD203B41FA5}">
                        <a16:colId xmlns:a16="http://schemas.microsoft.com/office/drawing/2014/main" val="20001"/>
                      </a:ext>
                    </a:extLst>
                  </a:gridCol>
                  <a:gridCol w="1066829">
                    <a:extLst>
                      <a:ext uri="{9D8B030D-6E8A-4147-A177-3AD203B41FA5}">
                        <a16:colId xmlns:a16="http://schemas.microsoft.com/office/drawing/2014/main" val="20002"/>
                      </a:ext>
                    </a:extLst>
                  </a:gridCol>
                </a:tblGrid>
                <a:tr h="387544">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extLst>
                    <a:ext uri="{0D108BD9-81ED-4DB2-BD59-A6C34878D82A}">
                      <a16:rowId xmlns:a16="http://schemas.microsoft.com/office/drawing/2014/main" val="10000"/>
                    </a:ext>
                  </a:extLst>
                </a:tr>
                <a:tr h="387544">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1"/>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2"/>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3"/>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4"/>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5"/>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6"/>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7"/>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8"/>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9"/>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extLst>
                    <a:ext uri="{0D108BD9-81ED-4DB2-BD59-A6C34878D82A}">
                      <a16:rowId xmlns:a16="http://schemas.microsoft.com/office/drawing/2014/main" val="10010"/>
                    </a:ext>
                  </a:extLst>
                </a:tr>
              </a:tbl>
            </a:graphicData>
          </a:graphic>
        </p:graphicFrame>
        <p:graphicFrame>
          <p:nvGraphicFramePr>
            <p:cNvPr id="337" name="Table"/>
            <p:cNvGraphicFramePr/>
            <p:nvPr>
              <p:extLst>
                <p:ext uri="{D42A27DB-BD31-4B8C-83A1-F6EECF244321}">
                  <p14:modId xmlns:p14="http://schemas.microsoft.com/office/powerpoint/2010/main" val="2127882330"/>
                </p:ext>
              </p:extLst>
            </p:nvPr>
          </p:nvGraphicFramePr>
          <p:xfrm>
            <a:off x="46463" y="1484921"/>
            <a:ext cx="3642566" cy="2600959"/>
          </p:xfrm>
          <a:graphic>
            <a:graphicData uri="http://schemas.openxmlformats.org/drawingml/2006/table">
              <a:tbl>
                <a:tblPr firstRow="1">
                  <a:tableStyleId>{33BA23B1-9221-436E-865A-0063620EA4FD}</a:tableStyleId>
                </a:tblPr>
                <a:tblGrid>
                  <a:gridCol w="910642">
                    <a:extLst>
                      <a:ext uri="{9D8B030D-6E8A-4147-A177-3AD203B41FA5}">
                        <a16:colId xmlns:a16="http://schemas.microsoft.com/office/drawing/2014/main" val="20000"/>
                      </a:ext>
                    </a:extLst>
                  </a:gridCol>
                  <a:gridCol w="910642">
                    <a:extLst>
                      <a:ext uri="{9D8B030D-6E8A-4147-A177-3AD203B41FA5}">
                        <a16:colId xmlns:a16="http://schemas.microsoft.com/office/drawing/2014/main" val="20001"/>
                      </a:ext>
                    </a:extLst>
                  </a:gridCol>
                  <a:gridCol w="910642">
                    <a:extLst>
                      <a:ext uri="{9D8B030D-6E8A-4147-A177-3AD203B41FA5}">
                        <a16:colId xmlns:a16="http://schemas.microsoft.com/office/drawing/2014/main" val="20002"/>
                      </a:ext>
                    </a:extLst>
                  </a:gridCol>
                  <a:gridCol w="910642">
                    <a:extLst>
                      <a:ext uri="{9D8B030D-6E8A-4147-A177-3AD203B41FA5}">
                        <a16:colId xmlns:a16="http://schemas.microsoft.com/office/drawing/2014/main" val="1600235386"/>
                      </a:ext>
                    </a:extLst>
                  </a:gridCol>
                </a:tblGrid>
                <a:tr h="497422">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solidFill>
                        <a:schemeClr val="accent1"/>
                      </a:solidFill>
                    </a:tcPr>
                  </a:tc>
                  <a:tc>
                    <a:txBody>
                      <a:bodyPr/>
                      <a:lstStyle/>
                      <a:p>
                        <a:pPr defTabSz="914400">
                          <a:defRPr sz="1800" b="0">
                            <a:solidFill>
                              <a:srgbClr val="000000"/>
                            </a:solidFill>
                          </a:defRPr>
                        </a:pPr>
                        <a:endParaRPr sz="3600" b="1">
                          <a:solidFill>
                            <a:srgbClr val="FFFFFF"/>
                          </a:solidFill>
                          <a:sym typeface="Helvetica"/>
                        </a:endParaRPr>
                      </a:p>
                    </a:txBody>
                    <a:tcPr marL="51013" marR="51013"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solidFill>
                        <a:schemeClr val="accent1"/>
                      </a:solidFill>
                    </a:tcPr>
                  </a:tc>
                  <a:extLst>
                    <a:ext uri="{0D108BD9-81ED-4DB2-BD59-A6C34878D82A}">
                      <a16:rowId xmlns:a16="http://schemas.microsoft.com/office/drawing/2014/main" val="10000"/>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extLst>
                    <a:ext uri="{0D108BD9-81ED-4DB2-BD59-A6C34878D82A}">
                      <a16:rowId xmlns:a16="http://schemas.microsoft.com/office/drawing/2014/main" val="10001"/>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extLst>
                    <a:ext uri="{0D108BD9-81ED-4DB2-BD59-A6C34878D82A}">
                      <a16:rowId xmlns:a16="http://schemas.microsoft.com/office/drawing/2014/main" val="10002"/>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extLst>
                    <a:ext uri="{0D108BD9-81ED-4DB2-BD59-A6C34878D82A}">
                      <a16:rowId xmlns:a16="http://schemas.microsoft.com/office/drawing/2014/main" val="10003"/>
                    </a:ext>
                  </a:extLst>
                </a:tr>
              </a:tbl>
            </a:graphicData>
          </a:graphic>
        </p:graphicFrame>
        <p:graphicFrame>
          <p:nvGraphicFramePr>
            <p:cNvPr id="26" name="Table">
              <a:extLst>
                <a:ext uri="{FF2B5EF4-FFF2-40B4-BE49-F238E27FC236}">
                  <a16:creationId xmlns:a16="http://schemas.microsoft.com/office/drawing/2014/main" id="{47215C06-5ED5-43FB-B6EA-9AD012094335}"/>
                </a:ext>
              </a:extLst>
            </p:cNvPr>
            <p:cNvGraphicFramePr/>
            <p:nvPr>
              <p:extLst>
                <p:ext uri="{D42A27DB-BD31-4B8C-83A1-F6EECF244321}">
                  <p14:modId xmlns:p14="http://schemas.microsoft.com/office/powerpoint/2010/main" val="2485752711"/>
                </p:ext>
              </p:extLst>
            </p:nvPr>
          </p:nvGraphicFramePr>
          <p:xfrm>
            <a:off x="46341" y="4243426"/>
            <a:ext cx="2824513" cy="2600959"/>
          </p:xfrm>
          <a:graphic>
            <a:graphicData uri="http://schemas.openxmlformats.org/drawingml/2006/table">
              <a:tbl>
                <a:tblPr firstRow="1">
                  <a:tableStyleId>{33BA23B1-9221-436E-865A-0063620EA4FD}</a:tableStyleId>
                </a:tblPr>
                <a:tblGrid>
                  <a:gridCol w="941505">
                    <a:extLst>
                      <a:ext uri="{9D8B030D-6E8A-4147-A177-3AD203B41FA5}">
                        <a16:colId xmlns:a16="http://schemas.microsoft.com/office/drawing/2014/main" val="20000"/>
                      </a:ext>
                    </a:extLst>
                  </a:gridCol>
                  <a:gridCol w="941505">
                    <a:extLst>
                      <a:ext uri="{9D8B030D-6E8A-4147-A177-3AD203B41FA5}">
                        <a16:colId xmlns:a16="http://schemas.microsoft.com/office/drawing/2014/main" val="20001"/>
                      </a:ext>
                    </a:extLst>
                  </a:gridCol>
                  <a:gridCol w="941505">
                    <a:extLst>
                      <a:ext uri="{9D8B030D-6E8A-4147-A177-3AD203B41FA5}">
                        <a16:colId xmlns:a16="http://schemas.microsoft.com/office/drawing/2014/main" val="20002"/>
                      </a:ext>
                    </a:extLst>
                  </a:gridCol>
                </a:tblGrid>
                <a:tr h="404696">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tc>
                    <a:txBody>
                      <a:bodyPr/>
                      <a:lstStyle/>
                      <a:p>
                        <a:pPr defTabSz="914400">
                          <a:defRPr sz="1800" b="0">
                            <a:solidFill>
                              <a:srgbClr val="000000"/>
                            </a:solidFill>
                          </a:defRPr>
                        </a:pPr>
                        <a:endParaRPr sz="3600" b="1">
                          <a:solidFill>
                            <a:srgbClr val="FFFFFF"/>
                          </a:solidFill>
                          <a:sym typeface="Helvetica"/>
                        </a:endParaRPr>
                      </a:p>
                    </a:txBody>
                    <a:tcPr marL="50800" marR="50800"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extLst>
                    <a:ext uri="{0D108BD9-81ED-4DB2-BD59-A6C34878D82A}">
                      <a16:rowId xmlns:a16="http://schemas.microsoft.com/office/drawing/2014/main" val="10000"/>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1"/>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2"/>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extLst>
                    <a:ext uri="{0D108BD9-81ED-4DB2-BD59-A6C34878D82A}">
                      <a16:rowId xmlns:a16="http://schemas.microsoft.com/office/drawing/2014/main" val="10003"/>
                    </a:ext>
                  </a:extLst>
                </a:tr>
              </a:tbl>
            </a:graphicData>
          </a:graphic>
        </p:graphicFrame>
      </p:grpSp>
      <p:grpSp>
        <p:nvGrpSpPr>
          <p:cNvPr id="51" name="Group">
            <a:extLst>
              <a:ext uri="{FF2B5EF4-FFF2-40B4-BE49-F238E27FC236}">
                <a16:creationId xmlns:a16="http://schemas.microsoft.com/office/drawing/2014/main" id="{07B4421B-5769-490E-86A9-B0E13DAA07F2}"/>
              </a:ext>
            </a:extLst>
          </p:cNvPr>
          <p:cNvGrpSpPr/>
          <p:nvPr/>
        </p:nvGrpSpPr>
        <p:grpSpPr>
          <a:xfrm>
            <a:off x="10564724" y="856090"/>
            <a:ext cx="7105330" cy="10176771"/>
            <a:chOff x="0" y="0"/>
            <a:chExt cx="7105326" cy="10176769"/>
          </a:xfrm>
        </p:grpSpPr>
        <p:grpSp>
          <p:nvGrpSpPr>
            <p:cNvPr id="52" name="Group">
              <a:extLst>
                <a:ext uri="{FF2B5EF4-FFF2-40B4-BE49-F238E27FC236}">
                  <a16:creationId xmlns:a16="http://schemas.microsoft.com/office/drawing/2014/main" id="{E53DCE4E-3992-45AF-99C0-49B5AE7B900A}"/>
                </a:ext>
              </a:extLst>
            </p:cNvPr>
            <p:cNvGrpSpPr/>
            <p:nvPr/>
          </p:nvGrpSpPr>
          <p:grpSpPr>
            <a:xfrm>
              <a:off x="0" y="0"/>
              <a:ext cx="1342064" cy="1342065"/>
              <a:chOff x="0" y="0"/>
              <a:chExt cx="1342063" cy="1342064"/>
            </a:xfrm>
          </p:grpSpPr>
          <p:pic>
            <p:nvPicPr>
              <p:cNvPr id="70" name="RSource.png" descr="RSource.png">
                <a:extLst>
                  <a:ext uri="{FF2B5EF4-FFF2-40B4-BE49-F238E27FC236}">
                    <a16:creationId xmlns:a16="http://schemas.microsoft.com/office/drawing/2014/main" id="{FCF9C871-65C9-49ED-A4A0-981FB58DAC70}"/>
                  </a:ext>
                </a:extLst>
              </p:cNvPr>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71" name="RSource.png" descr="RSource.png">
                <a:extLst>
                  <a:ext uri="{FF2B5EF4-FFF2-40B4-BE49-F238E27FC236}">
                    <a16:creationId xmlns:a16="http://schemas.microsoft.com/office/drawing/2014/main" id="{12D2CAE9-B169-4F5C-AB3B-9015F6B142C8}"/>
                  </a:ext>
                </a:extLst>
              </p:cNvPr>
              <p:cNvPicPr>
                <a:picLocks noChangeAspect="1"/>
              </p:cNvPicPr>
              <p:nvPr/>
            </p:nvPicPr>
            <p:blipFill>
              <a:blip r:embed="rId3">
                <a:extLst/>
              </a:blip>
              <a:srcRect l="63701" b="70938"/>
              <a:stretch>
                <a:fillRect/>
              </a:stretch>
            </p:blipFill>
            <p:spPr>
              <a:xfrm>
                <a:off x="857832" y="0"/>
                <a:ext cx="484232" cy="387694"/>
              </a:xfrm>
              <a:prstGeom prst="rect">
                <a:avLst/>
              </a:prstGeom>
              <a:ln w="12700" cap="flat">
                <a:noFill/>
                <a:miter lim="400000"/>
              </a:ln>
              <a:effectLst/>
            </p:spPr>
          </p:pic>
          <p:sp>
            <p:nvSpPr>
              <p:cNvPr id="72" name="Rectangle">
                <a:extLst>
                  <a:ext uri="{FF2B5EF4-FFF2-40B4-BE49-F238E27FC236}">
                    <a16:creationId xmlns:a16="http://schemas.microsoft.com/office/drawing/2014/main" id="{9829410E-285E-4CEB-992A-0CE847E09010}"/>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73" name="Rectangle">
                <a:extLst>
                  <a:ext uri="{FF2B5EF4-FFF2-40B4-BE49-F238E27FC236}">
                    <a16:creationId xmlns:a16="http://schemas.microsoft.com/office/drawing/2014/main" id="{8B1ED932-3EA3-4CFD-9B51-3E2D52E4C9E8}"/>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53" name="function1()…">
              <a:extLst>
                <a:ext uri="{FF2B5EF4-FFF2-40B4-BE49-F238E27FC236}">
                  <a16:creationId xmlns:a16="http://schemas.microsoft.com/office/drawing/2014/main" id="{41B54085-323F-44AB-A0C5-C9183AF90A56}"/>
                </a:ext>
              </a:extLst>
            </p:cNvPr>
            <p:cNvSpPr txBox="1"/>
            <p:nvPr/>
          </p:nvSpPr>
          <p:spPr>
            <a:xfrm>
              <a:off x="0" y="7228102"/>
              <a:ext cx="3957637" cy="29486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t">
              <a:normAutofit/>
            </a:bodyPr>
            <a:lstStyle/>
            <a:p>
              <a:pPr algn="l">
                <a:lnSpc>
                  <a:spcPct val="40000"/>
                </a:lnSpc>
                <a:spcBef>
                  <a:spcPts val="2400"/>
                </a:spcBef>
                <a:defRPr sz="4000">
                  <a:solidFill>
                    <a:schemeClr val="accent1"/>
                  </a:solidFill>
                  <a:latin typeface="+mn-lt"/>
                  <a:ea typeface="+mn-ea"/>
                  <a:cs typeface="+mn-cs"/>
                  <a:sym typeface="Helvetica Neue"/>
                </a:defRPr>
              </a:pPr>
              <a:r>
                <a:rPr dirty="0">
                  <a:solidFill>
                    <a:schemeClr val="accent3">
                      <a:lumMod val="75000"/>
                    </a:schemeClr>
                  </a:solidFill>
                  <a:latin typeface="Monaco"/>
                  <a:ea typeface="Monaco"/>
                  <a:cs typeface="Monaco"/>
                  <a:sym typeface="Monaco"/>
                </a:rPr>
                <a:t>function</a:t>
              </a:r>
              <a:r>
                <a:rPr lang="en-GB" dirty="0">
                  <a:solidFill>
                    <a:schemeClr val="accent3">
                      <a:lumMod val="75000"/>
                    </a:schemeClr>
                  </a:solidFill>
                  <a:latin typeface="Monaco"/>
                  <a:ea typeface="Monaco"/>
                  <a:cs typeface="Monaco"/>
                  <a:sym typeface="Monaco"/>
                </a:rPr>
                <a:t>4</a:t>
              </a:r>
              <a:r>
                <a:rPr dirty="0">
                  <a:solidFill>
                    <a:schemeClr val="accent3">
                      <a:lumMod val="75000"/>
                    </a:schemeClr>
                  </a:solidFill>
                  <a:latin typeface="Monaco"/>
                  <a:ea typeface="Monaco"/>
                  <a:cs typeface="Monaco"/>
                  <a:sym typeface="Monaco"/>
                </a:rPr>
                <a:t>()</a:t>
              </a:r>
            </a:p>
            <a:p>
              <a:pPr algn="l">
                <a:lnSpc>
                  <a:spcPct val="40000"/>
                </a:lnSpc>
                <a:spcBef>
                  <a:spcPts val="2400"/>
                </a:spcBef>
                <a:defRPr sz="4000">
                  <a:solidFill>
                    <a:schemeClr val="accent1"/>
                  </a:solidFill>
                  <a:latin typeface="+mn-lt"/>
                  <a:ea typeface="+mn-ea"/>
                  <a:cs typeface="+mn-cs"/>
                  <a:sym typeface="Helvetica Neue"/>
                </a:defRPr>
              </a:pPr>
              <a:r>
                <a:rPr dirty="0">
                  <a:solidFill>
                    <a:schemeClr val="accent3">
                      <a:lumMod val="75000"/>
                    </a:schemeClr>
                  </a:solidFill>
                  <a:latin typeface="Monaco"/>
                  <a:ea typeface="Monaco"/>
                  <a:cs typeface="Monaco"/>
                  <a:sym typeface="Monaco"/>
                </a:rPr>
                <a:t>function</a:t>
              </a:r>
              <a:r>
                <a:rPr lang="en-GB" dirty="0">
                  <a:solidFill>
                    <a:schemeClr val="accent3">
                      <a:lumMod val="75000"/>
                    </a:schemeClr>
                  </a:solidFill>
                  <a:latin typeface="Monaco"/>
                  <a:ea typeface="Monaco"/>
                  <a:cs typeface="Monaco"/>
                  <a:sym typeface="Monaco"/>
                </a:rPr>
                <a:t>5</a:t>
              </a:r>
              <a:r>
                <a:rPr dirty="0">
                  <a:solidFill>
                    <a:schemeClr val="accent3">
                      <a:lumMod val="75000"/>
                    </a:schemeClr>
                  </a:solidFill>
                  <a:latin typeface="Monaco"/>
                  <a:ea typeface="Monaco"/>
                  <a:cs typeface="Monaco"/>
                  <a:sym typeface="Monaco"/>
                </a:rPr>
                <a:t>()</a:t>
              </a:r>
            </a:p>
            <a:p>
              <a:pPr algn="l">
                <a:lnSpc>
                  <a:spcPct val="40000"/>
                </a:lnSpc>
                <a:spcBef>
                  <a:spcPts val="2400"/>
                </a:spcBef>
                <a:defRPr sz="4000">
                  <a:solidFill>
                    <a:schemeClr val="accent1"/>
                  </a:solidFill>
                  <a:latin typeface="+mn-lt"/>
                  <a:ea typeface="+mn-ea"/>
                  <a:cs typeface="+mn-cs"/>
                  <a:sym typeface="Helvetica Neue"/>
                </a:defRPr>
              </a:pPr>
              <a:r>
                <a:rPr dirty="0">
                  <a:solidFill>
                    <a:schemeClr val="accent3">
                      <a:lumMod val="75000"/>
                    </a:schemeClr>
                  </a:solidFill>
                  <a:latin typeface="Monaco"/>
                  <a:ea typeface="Monaco"/>
                  <a:cs typeface="Monaco"/>
                  <a:sym typeface="Monaco"/>
                </a:rPr>
                <a:t>function</a:t>
              </a:r>
              <a:r>
                <a:rPr lang="en-GB" dirty="0">
                  <a:solidFill>
                    <a:schemeClr val="accent3">
                      <a:lumMod val="75000"/>
                    </a:schemeClr>
                  </a:solidFill>
                  <a:latin typeface="Monaco"/>
                  <a:ea typeface="Monaco"/>
                  <a:cs typeface="Monaco"/>
                  <a:sym typeface="Monaco"/>
                </a:rPr>
                <a:t>6</a:t>
              </a:r>
              <a:r>
                <a:rPr dirty="0">
                  <a:solidFill>
                    <a:schemeClr val="accent3">
                      <a:lumMod val="75000"/>
                    </a:schemeClr>
                  </a:solidFill>
                  <a:latin typeface="Monaco"/>
                  <a:ea typeface="Monaco"/>
                  <a:cs typeface="Monaco"/>
                  <a:sym typeface="Monaco"/>
                </a:rPr>
                <a:t>()</a:t>
              </a:r>
            </a:p>
            <a:p>
              <a:pPr algn="l">
                <a:lnSpc>
                  <a:spcPct val="40000"/>
                </a:lnSpc>
                <a:spcBef>
                  <a:spcPts val="2400"/>
                </a:spcBef>
                <a:defRPr sz="4000">
                  <a:solidFill>
                    <a:schemeClr val="accent1"/>
                  </a:solidFill>
                  <a:latin typeface="+mn-lt"/>
                  <a:ea typeface="+mn-ea"/>
                  <a:cs typeface="+mn-cs"/>
                  <a:sym typeface="Helvetica Neue"/>
                </a:defRPr>
              </a:pPr>
              <a:r>
                <a:rPr dirty="0">
                  <a:solidFill>
                    <a:schemeClr val="accent3">
                      <a:lumMod val="75000"/>
                    </a:schemeClr>
                  </a:solidFill>
                  <a:latin typeface="Monaco"/>
                  <a:ea typeface="Monaco"/>
                  <a:cs typeface="Monaco"/>
                  <a:sym typeface="Monaco"/>
                </a:rPr>
                <a:t>function</a:t>
              </a:r>
              <a:r>
                <a:rPr lang="en-GB" dirty="0">
                  <a:solidFill>
                    <a:schemeClr val="accent3">
                      <a:lumMod val="75000"/>
                    </a:schemeClr>
                  </a:solidFill>
                  <a:latin typeface="Monaco"/>
                  <a:ea typeface="Monaco"/>
                  <a:cs typeface="Monaco"/>
                  <a:sym typeface="Monaco"/>
                </a:rPr>
                <a:t>7</a:t>
              </a:r>
              <a:r>
                <a:rPr dirty="0">
                  <a:solidFill>
                    <a:schemeClr val="accent3">
                      <a:lumMod val="75000"/>
                    </a:schemeClr>
                  </a:solidFill>
                  <a:latin typeface="Monaco"/>
                  <a:ea typeface="Monaco"/>
                  <a:cs typeface="Monaco"/>
                  <a:sym typeface="Monaco"/>
                </a:rPr>
                <a:t>()</a:t>
              </a:r>
            </a:p>
          </p:txBody>
        </p:sp>
        <p:sp>
          <p:nvSpPr>
            <p:cNvPr id="54" name="help">
              <a:extLst>
                <a:ext uri="{FF2B5EF4-FFF2-40B4-BE49-F238E27FC236}">
                  <a16:creationId xmlns:a16="http://schemas.microsoft.com/office/drawing/2014/main" id="{275E0D54-D76A-4F9C-8D24-67FB00C9180C}"/>
                </a:ext>
              </a:extLst>
            </p:cNvPr>
            <p:cNvSpPr txBox="1"/>
            <p:nvPr/>
          </p:nvSpPr>
          <p:spPr>
            <a:xfrm>
              <a:off x="237232" y="365014"/>
              <a:ext cx="904847" cy="6120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55" name="Group">
              <a:extLst>
                <a:ext uri="{FF2B5EF4-FFF2-40B4-BE49-F238E27FC236}">
                  <a16:creationId xmlns:a16="http://schemas.microsoft.com/office/drawing/2014/main" id="{12EDAE2B-E414-433E-9F4E-016242825BEA}"/>
                </a:ext>
              </a:extLst>
            </p:cNvPr>
            <p:cNvGrpSpPr/>
            <p:nvPr/>
          </p:nvGrpSpPr>
          <p:grpSpPr>
            <a:xfrm>
              <a:off x="1312332" y="0"/>
              <a:ext cx="1342065" cy="1342065"/>
              <a:chOff x="0" y="0"/>
              <a:chExt cx="1342063" cy="1342064"/>
            </a:xfrm>
          </p:grpSpPr>
          <p:pic>
            <p:nvPicPr>
              <p:cNvPr id="66" name="RSource.png" descr="RSource.png">
                <a:extLst>
                  <a:ext uri="{FF2B5EF4-FFF2-40B4-BE49-F238E27FC236}">
                    <a16:creationId xmlns:a16="http://schemas.microsoft.com/office/drawing/2014/main" id="{CC5C9AAC-8282-4DC2-B2BE-A0C9464D90C6}"/>
                  </a:ext>
                </a:extLst>
              </p:cNvPr>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67" name="RSource.png" descr="RSource.png">
                <a:extLst>
                  <a:ext uri="{FF2B5EF4-FFF2-40B4-BE49-F238E27FC236}">
                    <a16:creationId xmlns:a16="http://schemas.microsoft.com/office/drawing/2014/main" id="{959192A8-C9B1-42CF-A4A1-186BA473A877}"/>
                  </a:ext>
                </a:extLst>
              </p:cNvPr>
              <p:cNvPicPr>
                <a:picLocks noChangeAspect="1"/>
              </p:cNvPicPr>
              <p:nvPr/>
            </p:nvPicPr>
            <p:blipFill>
              <a:blip r:embed="rId3">
                <a:extLst/>
              </a:blip>
              <a:srcRect l="63701" b="70938"/>
              <a:stretch>
                <a:fillRect/>
              </a:stretch>
            </p:blipFill>
            <p:spPr>
              <a:xfrm>
                <a:off x="857832" y="0"/>
                <a:ext cx="484232" cy="387694"/>
              </a:xfrm>
              <a:prstGeom prst="rect">
                <a:avLst/>
              </a:prstGeom>
              <a:ln w="12700" cap="flat">
                <a:noFill/>
                <a:miter lim="400000"/>
              </a:ln>
              <a:effectLst/>
            </p:spPr>
          </p:pic>
          <p:sp>
            <p:nvSpPr>
              <p:cNvPr id="68" name="Rectangle">
                <a:extLst>
                  <a:ext uri="{FF2B5EF4-FFF2-40B4-BE49-F238E27FC236}">
                    <a16:creationId xmlns:a16="http://schemas.microsoft.com/office/drawing/2014/main" id="{8823C23C-DE7B-45C9-8807-1921B2048885}"/>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69" name="Rectangle">
                <a:extLst>
                  <a:ext uri="{FF2B5EF4-FFF2-40B4-BE49-F238E27FC236}">
                    <a16:creationId xmlns:a16="http://schemas.microsoft.com/office/drawing/2014/main" id="{BE0783AE-F9BE-4334-B969-6D10136CC1B5}"/>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56" name="help">
              <a:extLst>
                <a:ext uri="{FF2B5EF4-FFF2-40B4-BE49-F238E27FC236}">
                  <a16:creationId xmlns:a16="http://schemas.microsoft.com/office/drawing/2014/main" id="{91566D7B-F93D-4DED-AAC0-2CE136540419}"/>
                </a:ext>
              </a:extLst>
            </p:cNvPr>
            <p:cNvSpPr txBox="1"/>
            <p:nvPr/>
          </p:nvSpPr>
          <p:spPr>
            <a:xfrm>
              <a:off x="1549564" y="365014"/>
              <a:ext cx="904847" cy="6120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57" name="Group">
              <a:extLst>
                <a:ext uri="{FF2B5EF4-FFF2-40B4-BE49-F238E27FC236}">
                  <a16:creationId xmlns:a16="http://schemas.microsoft.com/office/drawing/2014/main" id="{9FA9DA04-C5B4-4D80-9A82-EB714E69F844}"/>
                </a:ext>
              </a:extLst>
            </p:cNvPr>
            <p:cNvGrpSpPr/>
            <p:nvPr/>
          </p:nvGrpSpPr>
          <p:grpSpPr>
            <a:xfrm>
              <a:off x="2661910" y="0"/>
              <a:ext cx="1342065" cy="1342065"/>
              <a:chOff x="0" y="0"/>
              <a:chExt cx="1342063" cy="1342064"/>
            </a:xfrm>
          </p:grpSpPr>
          <p:pic>
            <p:nvPicPr>
              <p:cNvPr id="62" name="RSource.png" descr="RSource.png">
                <a:extLst>
                  <a:ext uri="{FF2B5EF4-FFF2-40B4-BE49-F238E27FC236}">
                    <a16:creationId xmlns:a16="http://schemas.microsoft.com/office/drawing/2014/main" id="{E4920594-CF4B-4DFF-B6F0-18B027E14B3B}"/>
                  </a:ext>
                </a:extLst>
              </p:cNvPr>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63" name="RSource.png" descr="RSource.png">
                <a:extLst>
                  <a:ext uri="{FF2B5EF4-FFF2-40B4-BE49-F238E27FC236}">
                    <a16:creationId xmlns:a16="http://schemas.microsoft.com/office/drawing/2014/main" id="{DF008F42-E8C7-4E9A-9689-67AA5E8ED767}"/>
                  </a:ext>
                </a:extLst>
              </p:cNvPr>
              <p:cNvPicPr>
                <a:picLocks noChangeAspect="1"/>
              </p:cNvPicPr>
              <p:nvPr/>
            </p:nvPicPr>
            <p:blipFill>
              <a:blip r:embed="rId3">
                <a:extLst/>
              </a:blip>
              <a:srcRect l="63701" b="70938"/>
              <a:stretch>
                <a:fillRect/>
              </a:stretch>
            </p:blipFill>
            <p:spPr>
              <a:xfrm>
                <a:off x="857832" y="0"/>
                <a:ext cx="484232" cy="387694"/>
              </a:xfrm>
              <a:prstGeom prst="rect">
                <a:avLst/>
              </a:prstGeom>
              <a:ln w="12700" cap="flat">
                <a:noFill/>
                <a:miter lim="400000"/>
              </a:ln>
              <a:effectLst/>
            </p:spPr>
          </p:pic>
          <p:sp>
            <p:nvSpPr>
              <p:cNvPr id="64" name="Rectangle">
                <a:extLst>
                  <a:ext uri="{FF2B5EF4-FFF2-40B4-BE49-F238E27FC236}">
                    <a16:creationId xmlns:a16="http://schemas.microsoft.com/office/drawing/2014/main" id="{325F2AA6-56AB-48D3-88D7-CB43ECCC2F1F}"/>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65" name="Rectangle">
                <a:extLst>
                  <a:ext uri="{FF2B5EF4-FFF2-40B4-BE49-F238E27FC236}">
                    <a16:creationId xmlns:a16="http://schemas.microsoft.com/office/drawing/2014/main" id="{C3C5A181-E5CC-471D-90E6-91D7D8FFF30D}"/>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58" name="help">
              <a:extLst>
                <a:ext uri="{FF2B5EF4-FFF2-40B4-BE49-F238E27FC236}">
                  <a16:creationId xmlns:a16="http://schemas.microsoft.com/office/drawing/2014/main" id="{D2125281-C333-4FE3-89A2-CF055DD17AEB}"/>
                </a:ext>
              </a:extLst>
            </p:cNvPr>
            <p:cNvSpPr txBox="1"/>
            <p:nvPr/>
          </p:nvSpPr>
          <p:spPr>
            <a:xfrm>
              <a:off x="2899142" y="365014"/>
              <a:ext cx="904847" cy="6120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aphicFrame>
          <p:nvGraphicFramePr>
            <p:cNvPr id="59" name="Table">
              <a:extLst>
                <a:ext uri="{FF2B5EF4-FFF2-40B4-BE49-F238E27FC236}">
                  <a16:creationId xmlns:a16="http://schemas.microsoft.com/office/drawing/2014/main" id="{7A29498F-455D-4EC0-86B3-803294108D45}"/>
                </a:ext>
              </a:extLst>
            </p:cNvPr>
            <p:cNvGraphicFramePr/>
            <p:nvPr>
              <p:extLst>
                <p:ext uri="{D42A27DB-BD31-4B8C-83A1-F6EECF244321}">
                  <p14:modId xmlns:p14="http://schemas.microsoft.com/office/powerpoint/2010/main" val="3406938424"/>
                </p:ext>
              </p:extLst>
            </p:nvPr>
          </p:nvGraphicFramePr>
          <p:xfrm>
            <a:off x="3904841" y="1484921"/>
            <a:ext cx="3200485" cy="7152639"/>
          </p:xfrm>
          <a:graphic>
            <a:graphicData uri="http://schemas.openxmlformats.org/drawingml/2006/table">
              <a:tbl>
                <a:tblPr firstRow="1">
                  <a:tableStyleId>{EEE7283C-3CF3-47DC-8721-378D4A62B228}</a:tableStyleId>
                </a:tblPr>
                <a:tblGrid>
                  <a:gridCol w="1066829">
                    <a:extLst>
                      <a:ext uri="{9D8B030D-6E8A-4147-A177-3AD203B41FA5}">
                        <a16:colId xmlns:a16="http://schemas.microsoft.com/office/drawing/2014/main" val="20000"/>
                      </a:ext>
                    </a:extLst>
                  </a:gridCol>
                  <a:gridCol w="1066829">
                    <a:extLst>
                      <a:ext uri="{9D8B030D-6E8A-4147-A177-3AD203B41FA5}">
                        <a16:colId xmlns:a16="http://schemas.microsoft.com/office/drawing/2014/main" val="20001"/>
                      </a:ext>
                    </a:extLst>
                  </a:gridCol>
                  <a:gridCol w="1066829">
                    <a:extLst>
                      <a:ext uri="{9D8B030D-6E8A-4147-A177-3AD203B41FA5}">
                        <a16:colId xmlns:a16="http://schemas.microsoft.com/office/drawing/2014/main" val="20002"/>
                      </a:ext>
                    </a:extLst>
                  </a:gridCol>
                </a:tblGrid>
                <a:tr h="387544">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extLst>
                    <a:ext uri="{0D108BD9-81ED-4DB2-BD59-A6C34878D82A}">
                      <a16:rowId xmlns:a16="http://schemas.microsoft.com/office/drawing/2014/main" val="10000"/>
                    </a:ext>
                  </a:extLst>
                </a:tr>
                <a:tr h="387544">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1"/>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2"/>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3"/>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4"/>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5"/>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6"/>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7"/>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8"/>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9"/>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extLst>
                    <a:ext uri="{0D108BD9-81ED-4DB2-BD59-A6C34878D82A}">
                      <a16:rowId xmlns:a16="http://schemas.microsoft.com/office/drawing/2014/main" val="10010"/>
                    </a:ext>
                  </a:extLst>
                </a:tr>
              </a:tbl>
            </a:graphicData>
          </a:graphic>
        </p:graphicFrame>
        <p:graphicFrame>
          <p:nvGraphicFramePr>
            <p:cNvPr id="60" name="Table">
              <a:extLst>
                <a:ext uri="{FF2B5EF4-FFF2-40B4-BE49-F238E27FC236}">
                  <a16:creationId xmlns:a16="http://schemas.microsoft.com/office/drawing/2014/main" id="{B49C995A-8AF9-4153-9738-3699D318D8BB}"/>
                </a:ext>
              </a:extLst>
            </p:cNvPr>
            <p:cNvGraphicFramePr/>
            <p:nvPr>
              <p:extLst>
                <p:ext uri="{D42A27DB-BD31-4B8C-83A1-F6EECF244321}">
                  <p14:modId xmlns:p14="http://schemas.microsoft.com/office/powerpoint/2010/main" val="1291414173"/>
                </p:ext>
              </p:extLst>
            </p:nvPr>
          </p:nvGraphicFramePr>
          <p:xfrm>
            <a:off x="46463" y="1484921"/>
            <a:ext cx="3642566" cy="2600959"/>
          </p:xfrm>
          <a:graphic>
            <a:graphicData uri="http://schemas.openxmlformats.org/drawingml/2006/table">
              <a:tbl>
                <a:tblPr firstRow="1">
                  <a:tableStyleId>{EEE7283C-3CF3-47DC-8721-378D4A62B228}</a:tableStyleId>
                </a:tblPr>
                <a:tblGrid>
                  <a:gridCol w="910642">
                    <a:extLst>
                      <a:ext uri="{9D8B030D-6E8A-4147-A177-3AD203B41FA5}">
                        <a16:colId xmlns:a16="http://schemas.microsoft.com/office/drawing/2014/main" val="20000"/>
                      </a:ext>
                    </a:extLst>
                  </a:gridCol>
                  <a:gridCol w="886071">
                    <a:extLst>
                      <a:ext uri="{9D8B030D-6E8A-4147-A177-3AD203B41FA5}">
                        <a16:colId xmlns:a16="http://schemas.microsoft.com/office/drawing/2014/main" val="20001"/>
                      </a:ext>
                    </a:extLst>
                  </a:gridCol>
                  <a:gridCol w="935213">
                    <a:extLst>
                      <a:ext uri="{9D8B030D-6E8A-4147-A177-3AD203B41FA5}">
                        <a16:colId xmlns:a16="http://schemas.microsoft.com/office/drawing/2014/main" val="20002"/>
                      </a:ext>
                    </a:extLst>
                  </a:gridCol>
                  <a:gridCol w="910642">
                    <a:extLst>
                      <a:ext uri="{9D8B030D-6E8A-4147-A177-3AD203B41FA5}">
                        <a16:colId xmlns:a16="http://schemas.microsoft.com/office/drawing/2014/main" val="1600235386"/>
                      </a:ext>
                    </a:extLst>
                  </a:gridCol>
                </a:tblGrid>
                <a:tr h="497422">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tc>
                    <a:txBody>
                      <a:bodyPr/>
                      <a:lstStyle/>
                      <a:p>
                        <a:pPr defTabSz="914400">
                          <a:defRPr sz="1800" b="0">
                            <a:solidFill>
                              <a:srgbClr val="000000"/>
                            </a:solidFill>
                          </a:defRPr>
                        </a:pPr>
                        <a:endParaRPr sz="3600" b="1">
                          <a:solidFill>
                            <a:srgbClr val="FFFFFF"/>
                          </a:solidFill>
                          <a:sym typeface="Helvetica"/>
                        </a:endParaRPr>
                      </a:p>
                    </a:txBody>
                    <a:tcPr marL="51013" marR="51013"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extLst>
                    <a:ext uri="{0D108BD9-81ED-4DB2-BD59-A6C34878D82A}">
                      <a16:rowId xmlns:a16="http://schemas.microsoft.com/office/drawing/2014/main" val="10000"/>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extLst>
                    <a:ext uri="{0D108BD9-81ED-4DB2-BD59-A6C34878D82A}">
                      <a16:rowId xmlns:a16="http://schemas.microsoft.com/office/drawing/2014/main" val="10001"/>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extLst>
                    <a:ext uri="{0D108BD9-81ED-4DB2-BD59-A6C34878D82A}">
                      <a16:rowId xmlns:a16="http://schemas.microsoft.com/office/drawing/2014/main" val="10002"/>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extLst>
                    <a:ext uri="{0D108BD9-81ED-4DB2-BD59-A6C34878D82A}">
                      <a16:rowId xmlns:a16="http://schemas.microsoft.com/office/drawing/2014/main" val="10003"/>
                    </a:ext>
                  </a:extLst>
                </a:tr>
              </a:tbl>
            </a:graphicData>
          </a:graphic>
        </p:graphicFrame>
        <p:graphicFrame>
          <p:nvGraphicFramePr>
            <p:cNvPr id="61" name="Table">
              <a:extLst>
                <a:ext uri="{FF2B5EF4-FFF2-40B4-BE49-F238E27FC236}">
                  <a16:creationId xmlns:a16="http://schemas.microsoft.com/office/drawing/2014/main" id="{F5022E21-0DC5-4001-9873-E8A066C9AFD1}"/>
                </a:ext>
              </a:extLst>
            </p:cNvPr>
            <p:cNvGraphicFramePr/>
            <p:nvPr>
              <p:extLst>
                <p:ext uri="{D42A27DB-BD31-4B8C-83A1-F6EECF244321}">
                  <p14:modId xmlns:p14="http://schemas.microsoft.com/office/powerpoint/2010/main" val="237389943"/>
                </p:ext>
              </p:extLst>
            </p:nvPr>
          </p:nvGraphicFramePr>
          <p:xfrm>
            <a:off x="46341" y="4243426"/>
            <a:ext cx="2824513" cy="2600959"/>
          </p:xfrm>
          <a:graphic>
            <a:graphicData uri="http://schemas.openxmlformats.org/drawingml/2006/table">
              <a:tbl>
                <a:tblPr firstRow="1">
                  <a:tableStyleId>{EEE7283C-3CF3-47DC-8721-378D4A62B228}</a:tableStyleId>
                </a:tblPr>
                <a:tblGrid>
                  <a:gridCol w="941505">
                    <a:extLst>
                      <a:ext uri="{9D8B030D-6E8A-4147-A177-3AD203B41FA5}">
                        <a16:colId xmlns:a16="http://schemas.microsoft.com/office/drawing/2014/main" val="20000"/>
                      </a:ext>
                    </a:extLst>
                  </a:gridCol>
                  <a:gridCol w="941505">
                    <a:extLst>
                      <a:ext uri="{9D8B030D-6E8A-4147-A177-3AD203B41FA5}">
                        <a16:colId xmlns:a16="http://schemas.microsoft.com/office/drawing/2014/main" val="20001"/>
                      </a:ext>
                    </a:extLst>
                  </a:gridCol>
                  <a:gridCol w="941505">
                    <a:extLst>
                      <a:ext uri="{9D8B030D-6E8A-4147-A177-3AD203B41FA5}">
                        <a16:colId xmlns:a16="http://schemas.microsoft.com/office/drawing/2014/main" val="20002"/>
                      </a:ext>
                    </a:extLst>
                  </a:gridCol>
                </a:tblGrid>
                <a:tr h="404696">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extLst>
                    <a:ext uri="{0D108BD9-81ED-4DB2-BD59-A6C34878D82A}">
                      <a16:rowId xmlns:a16="http://schemas.microsoft.com/office/drawing/2014/main" val="10000"/>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1"/>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2"/>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extLst>
                    <a:ext uri="{0D108BD9-81ED-4DB2-BD59-A6C34878D82A}">
                      <a16:rowId xmlns:a16="http://schemas.microsoft.com/office/drawing/2014/main" val="10003"/>
                    </a:ext>
                  </a:extLst>
                </a:tr>
              </a:tbl>
            </a:graphicData>
          </a:graphic>
        </p:graphicFrame>
      </p:grpSp>
      <p:grpSp>
        <p:nvGrpSpPr>
          <p:cNvPr id="74" name="Group">
            <a:extLst>
              <a:ext uri="{FF2B5EF4-FFF2-40B4-BE49-F238E27FC236}">
                <a16:creationId xmlns:a16="http://schemas.microsoft.com/office/drawing/2014/main" id="{3134EC2F-643E-4413-9345-11E1AC830081}"/>
              </a:ext>
            </a:extLst>
          </p:cNvPr>
          <p:cNvGrpSpPr/>
          <p:nvPr/>
        </p:nvGrpSpPr>
        <p:grpSpPr>
          <a:xfrm>
            <a:off x="18459770" y="856090"/>
            <a:ext cx="7105330" cy="10176771"/>
            <a:chOff x="0" y="0"/>
            <a:chExt cx="7105326" cy="10176769"/>
          </a:xfrm>
        </p:grpSpPr>
        <p:grpSp>
          <p:nvGrpSpPr>
            <p:cNvPr id="75" name="Group">
              <a:extLst>
                <a:ext uri="{FF2B5EF4-FFF2-40B4-BE49-F238E27FC236}">
                  <a16:creationId xmlns:a16="http://schemas.microsoft.com/office/drawing/2014/main" id="{96EF353C-F1C0-48CB-A3B9-BD21324A3369}"/>
                </a:ext>
              </a:extLst>
            </p:cNvPr>
            <p:cNvGrpSpPr/>
            <p:nvPr/>
          </p:nvGrpSpPr>
          <p:grpSpPr>
            <a:xfrm>
              <a:off x="0" y="0"/>
              <a:ext cx="1342064" cy="1342065"/>
              <a:chOff x="0" y="0"/>
              <a:chExt cx="1342063" cy="1342064"/>
            </a:xfrm>
          </p:grpSpPr>
          <p:pic>
            <p:nvPicPr>
              <p:cNvPr id="93" name="RSource.png" descr="RSource.png">
                <a:extLst>
                  <a:ext uri="{FF2B5EF4-FFF2-40B4-BE49-F238E27FC236}">
                    <a16:creationId xmlns:a16="http://schemas.microsoft.com/office/drawing/2014/main" id="{BF0BEB09-A906-4E02-881D-37015942539D}"/>
                  </a:ext>
                </a:extLst>
              </p:cNvPr>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94" name="RSource.png" descr="RSource.png">
                <a:extLst>
                  <a:ext uri="{FF2B5EF4-FFF2-40B4-BE49-F238E27FC236}">
                    <a16:creationId xmlns:a16="http://schemas.microsoft.com/office/drawing/2014/main" id="{553BD47F-3465-4853-B31C-27ACDA115FE7}"/>
                  </a:ext>
                </a:extLst>
              </p:cNvPr>
              <p:cNvPicPr>
                <a:picLocks noChangeAspect="1"/>
              </p:cNvPicPr>
              <p:nvPr/>
            </p:nvPicPr>
            <p:blipFill>
              <a:blip r:embed="rId3">
                <a:extLst/>
              </a:blip>
              <a:srcRect l="63701" b="70938"/>
              <a:stretch>
                <a:fillRect/>
              </a:stretch>
            </p:blipFill>
            <p:spPr>
              <a:xfrm>
                <a:off x="857832" y="0"/>
                <a:ext cx="484232" cy="387694"/>
              </a:xfrm>
              <a:prstGeom prst="rect">
                <a:avLst/>
              </a:prstGeom>
              <a:ln w="12700" cap="flat">
                <a:noFill/>
                <a:miter lim="400000"/>
              </a:ln>
              <a:effectLst/>
            </p:spPr>
          </p:pic>
          <p:sp>
            <p:nvSpPr>
              <p:cNvPr id="95" name="Rectangle">
                <a:extLst>
                  <a:ext uri="{FF2B5EF4-FFF2-40B4-BE49-F238E27FC236}">
                    <a16:creationId xmlns:a16="http://schemas.microsoft.com/office/drawing/2014/main" id="{FF2D6814-68C9-4E3C-9709-CAC77ADF434B}"/>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96" name="Rectangle">
                <a:extLst>
                  <a:ext uri="{FF2B5EF4-FFF2-40B4-BE49-F238E27FC236}">
                    <a16:creationId xmlns:a16="http://schemas.microsoft.com/office/drawing/2014/main" id="{32AA84FA-BB58-4C30-8E9E-F62CF96DC59E}"/>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76" name="function1()…">
              <a:extLst>
                <a:ext uri="{FF2B5EF4-FFF2-40B4-BE49-F238E27FC236}">
                  <a16:creationId xmlns:a16="http://schemas.microsoft.com/office/drawing/2014/main" id="{F6F773B6-C197-468E-B0B7-3C68296F13E6}"/>
                </a:ext>
              </a:extLst>
            </p:cNvPr>
            <p:cNvSpPr txBox="1"/>
            <p:nvPr/>
          </p:nvSpPr>
          <p:spPr>
            <a:xfrm>
              <a:off x="0" y="7228102"/>
              <a:ext cx="3957637" cy="29486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t">
              <a:normAutofit/>
            </a:bodyPr>
            <a:lstStyle/>
            <a:p>
              <a:pPr algn="l">
                <a:lnSpc>
                  <a:spcPct val="40000"/>
                </a:lnSpc>
                <a:spcBef>
                  <a:spcPts val="2400"/>
                </a:spcBef>
                <a:defRPr sz="4000">
                  <a:solidFill>
                    <a:schemeClr val="accent1"/>
                  </a:solidFill>
                  <a:latin typeface="+mn-lt"/>
                  <a:ea typeface="+mn-ea"/>
                  <a:cs typeface="+mn-cs"/>
                  <a:sym typeface="Helvetica Neue"/>
                </a:defRPr>
              </a:pPr>
              <a:r>
                <a:rPr dirty="0">
                  <a:solidFill>
                    <a:schemeClr val="accent2"/>
                  </a:solidFill>
                  <a:latin typeface="Monaco"/>
                  <a:ea typeface="Monaco"/>
                  <a:cs typeface="Monaco"/>
                  <a:sym typeface="Monaco"/>
                </a:rPr>
                <a:t>function</a:t>
              </a:r>
              <a:r>
                <a:rPr lang="en-GB" dirty="0">
                  <a:solidFill>
                    <a:schemeClr val="accent2"/>
                  </a:solidFill>
                  <a:latin typeface="Monaco"/>
                  <a:ea typeface="Monaco"/>
                  <a:cs typeface="Monaco"/>
                  <a:sym typeface="Monaco"/>
                </a:rPr>
                <a:t>8</a:t>
              </a:r>
              <a:r>
                <a:rPr dirty="0">
                  <a:solidFill>
                    <a:schemeClr val="accent2"/>
                  </a:solidFill>
                  <a:latin typeface="Monaco"/>
                  <a:ea typeface="Monaco"/>
                  <a:cs typeface="Monaco"/>
                  <a:sym typeface="Monaco"/>
                </a:rPr>
                <a:t>()</a:t>
              </a:r>
            </a:p>
            <a:p>
              <a:pPr algn="l">
                <a:lnSpc>
                  <a:spcPct val="40000"/>
                </a:lnSpc>
                <a:spcBef>
                  <a:spcPts val="2400"/>
                </a:spcBef>
                <a:defRPr sz="4000">
                  <a:solidFill>
                    <a:schemeClr val="accent1"/>
                  </a:solidFill>
                  <a:latin typeface="+mn-lt"/>
                  <a:ea typeface="+mn-ea"/>
                  <a:cs typeface="+mn-cs"/>
                  <a:sym typeface="Helvetica Neue"/>
                </a:defRPr>
              </a:pPr>
              <a:r>
                <a:rPr dirty="0">
                  <a:solidFill>
                    <a:schemeClr val="accent2"/>
                  </a:solidFill>
                  <a:latin typeface="Monaco"/>
                  <a:ea typeface="Monaco"/>
                  <a:cs typeface="Monaco"/>
                  <a:sym typeface="Monaco"/>
                </a:rPr>
                <a:t>function</a:t>
              </a:r>
              <a:r>
                <a:rPr lang="en-GB" dirty="0">
                  <a:solidFill>
                    <a:schemeClr val="accent2"/>
                  </a:solidFill>
                  <a:latin typeface="Monaco"/>
                  <a:ea typeface="Monaco"/>
                  <a:cs typeface="Monaco"/>
                  <a:sym typeface="Monaco"/>
                </a:rPr>
                <a:t>9</a:t>
              </a:r>
              <a:r>
                <a:rPr dirty="0">
                  <a:solidFill>
                    <a:schemeClr val="accent2"/>
                  </a:solidFill>
                  <a:latin typeface="Monaco"/>
                  <a:ea typeface="Monaco"/>
                  <a:cs typeface="Monaco"/>
                  <a:sym typeface="Monaco"/>
                </a:rPr>
                <a:t>()</a:t>
              </a:r>
            </a:p>
            <a:p>
              <a:pPr algn="l">
                <a:lnSpc>
                  <a:spcPct val="40000"/>
                </a:lnSpc>
                <a:spcBef>
                  <a:spcPts val="2400"/>
                </a:spcBef>
                <a:defRPr sz="4000">
                  <a:solidFill>
                    <a:schemeClr val="accent1"/>
                  </a:solidFill>
                  <a:latin typeface="+mn-lt"/>
                  <a:ea typeface="+mn-ea"/>
                  <a:cs typeface="+mn-cs"/>
                  <a:sym typeface="Helvetica Neue"/>
                </a:defRPr>
              </a:pPr>
              <a:r>
                <a:rPr dirty="0">
                  <a:solidFill>
                    <a:schemeClr val="accent2"/>
                  </a:solidFill>
                  <a:latin typeface="Monaco"/>
                  <a:ea typeface="Monaco"/>
                  <a:cs typeface="Monaco"/>
                  <a:sym typeface="Monaco"/>
                </a:rPr>
                <a:t>function</a:t>
              </a:r>
              <a:r>
                <a:rPr lang="en-GB" dirty="0">
                  <a:solidFill>
                    <a:schemeClr val="accent2"/>
                  </a:solidFill>
                  <a:latin typeface="Monaco"/>
                  <a:ea typeface="Monaco"/>
                  <a:cs typeface="Monaco"/>
                  <a:sym typeface="Monaco"/>
                </a:rPr>
                <a:t>10</a:t>
              </a:r>
              <a:r>
                <a:rPr dirty="0">
                  <a:solidFill>
                    <a:schemeClr val="accent2"/>
                  </a:solidFill>
                  <a:latin typeface="Monaco"/>
                  <a:ea typeface="Monaco"/>
                  <a:cs typeface="Monaco"/>
                  <a:sym typeface="Monaco"/>
                </a:rPr>
                <a:t>()</a:t>
              </a:r>
            </a:p>
            <a:p>
              <a:pPr algn="l">
                <a:lnSpc>
                  <a:spcPct val="40000"/>
                </a:lnSpc>
                <a:spcBef>
                  <a:spcPts val="2400"/>
                </a:spcBef>
                <a:defRPr sz="4000">
                  <a:solidFill>
                    <a:schemeClr val="accent1"/>
                  </a:solidFill>
                  <a:latin typeface="+mn-lt"/>
                  <a:ea typeface="+mn-ea"/>
                  <a:cs typeface="+mn-cs"/>
                  <a:sym typeface="Helvetica Neue"/>
                </a:defRPr>
              </a:pPr>
              <a:r>
                <a:rPr dirty="0">
                  <a:solidFill>
                    <a:schemeClr val="accent2"/>
                  </a:solidFill>
                  <a:latin typeface="Monaco"/>
                  <a:ea typeface="Monaco"/>
                  <a:cs typeface="Monaco"/>
                  <a:sym typeface="Monaco"/>
                </a:rPr>
                <a:t>function</a:t>
              </a:r>
              <a:r>
                <a:rPr lang="en-GB" dirty="0">
                  <a:solidFill>
                    <a:schemeClr val="accent2"/>
                  </a:solidFill>
                  <a:latin typeface="Monaco"/>
                  <a:ea typeface="Monaco"/>
                  <a:cs typeface="Monaco"/>
                  <a:sym typeface="Monaco"/>
                </a:rPr>
                <a:t>11</a:t>
              </a:r>
              <a:r>
                <a:rPr dirty="0">
                  <a:solidFill>
                    <a:schemeClr val="accent2"/>
                  </a:solidFill>
                  <a:latin typeface="Monaco"/>
                  <a:ea typeface="Monaco"/>
                  <a:cs typeface="Monaco"/>
                  <a:sym typeface="Monaco"/>
                </a:rPr>
                <a:t>()</a:t>
              </a:r>
            </a:p>
          </p:txBody>
        </p:sp>
        <p:sp>
          <p:nvSpPr>
            <p:cNvPr id="77" name="help">
              <a:extLst>
                <a:ext uri="{FF2B5EF4-FFF2-40B4-BE49-F238E27FC236}">
                  <a16:creationId xmlns:a16="http://schemas.microsoft.com/office/drawing/2014/main" id="{D84D9DB7-1DF7-43A3-8627-E2DAC5902ED7}"/>
                </a:ext>
              </a:extLst>
            </p:cNvPr>
            <p:cNvSpPr txBox="1"/>
            <p:nvPr/>
          </p:nvSpPr>
          <p:spPr>
            <a:xfrm>
              <a:off x="237232" y="365014"/>
              <a:ext cx="904847" cy="6120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78" name="Group">
              <a:extLst>
                <a:ext uri="{FF2B5EF4-FFF2-40B4-BE49-F238E27FC236}">
                  <a16:creationId xmlns:a16="http://schemas.microsoft.com/office/drawing/2014/main" id="{148CBBB7-30B0-43B0-8012-7E72FF2EF7B7}"/>
                </a:ext>
              </a:extLst>
            </p:cNvPr>
            <p:cNvGrpSpPr/>
            <p:nvPr/>
          </p:nvGrpSpPr>
          <p:grpSpPr>
            <a:xfrm>
              <a:off x="1312332" y="0"/>
              <a:ext cx="1342065" cy="1342065"/>
              <a:chOff x="0" y="0"/>
              <a:chExt cx="1342063" cy="1342064"/>
            </a:xfrm>
          </p:grpSpPr>
          <p:pic>
            <p:nvPicPr>
              <p:cNvPr id="89" name="RSource.png" descr="RSource.png">
                <a:extLst>
                  <a:ext uri="{FF2B5EF4-FFF2-40B4-BE49-F238E27FC236}">
                    <a16:creationId xmlns:a16="http://schemas.microsoft.com/office/drawing/2014/main" id="{64B1A567-0D43-40FA-986A-87A35C7E8802}"/>
                  </a:ext>
                </a:extLst>
              </p:cNvPr>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90" name="RSource.png" descr="RSource.png">
                <a:extLst>
                  <a:ext uri="{FF2B5EF4-FFF2-40B4-BE49-F238E27FC236}">
                    <a16:creationId xmlns:a16="http://schemas.microsoft.com/office/drawing/2014/main" id="{2600B221-AE46-4B17-8C68-FD3953B4DA4C}"/>
                  </a:ext>
                </a:extLst>
              </p:cNvPr>
              <p:cNvPicPr>
                <a:picLocks noChangeAspect="1"/>
              </p:cNvPicPr>
              <p:nvPr/>
            </p:nvPicPr>
            <p:blipFill>
              <a:blip r:embed="rId3">
                <a:extLst/>
              </a:blip>
              <a:srcRect l="63701" b="70938"/>
              <a:stretch>
                <a:fillRect/>
              </a:stretch>
            </p:blipFill>
            <p:spPr>
              <a:xfrm>
                <a:off x="857832" y="0"/>
                <a:ext cx="484232" cy="387694"/>
              </a:xfrm>
              <a:prstGeom prst="rect">
                <a:avLst/>
              </a:prstGeom>
              <a:ln w="12700" cap="flat">
                <a:noFill/>
                <a:miter lim="400000"/>
              </a:ln>
              <a:effectLst/>
            </p:spPr>
          </p:pic>
          <p:sp>
            <p:nvSpPr>
              <p:cNvPr id="91" name="Rectangle">
                <a:extLst>
                  <a:ext uri="{FF2B5EF4-FFF2-40B4-BE49-F238E27FC236}">
                    <a16:creationId xmlns:a16="http://schemas.microsoft.com/office/drawing/2014/main" id="{FB206A39-8990-422D-95CA-DBAC7DA3117B}"/>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92" name="Rectangle">
                <a:extLst>
                  <a:ext uri="{FF2B5EF4-FFF2-40B4-BE49-F238E27FC236}">
                    <a16:creationId xmlns:a16="http://schemas.microsoft.com/office/drawing/2014/main" id="{720AFBDF-8CF8-4639-96C4-6E1C3A4A89CC}"/>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79" name="help">
              <a:extLst>
                <a:ext uri="{FF2B5EF4-FFF2-40B4-BE49-F238E27FC236}">
                  <a16:creationId xmlns:a16="http://schemas.microsoft.com/office/drawing/2014/main" id="{344B98D6-23DF-4E99-843F-0A66C322BA86}"/>
                </a:ext>
              </a:extLst>
            </p:cNvPr>
            <p:cNvSpPr txBox="1"/>
            <p:nvPr/>
          </p:nvSpPr>
          <p:spPr>
            <a:xfrm>
              <a:off x="1549564" y="365014"/>
              <a:ext cx="904847" cy="6120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80" name="Group">
              <a:extLst>
                <a:ext uri="{FF2B5EF4-FFF2-40B4-BE49-F238E27FC236}">
                  <a16:creationId xmlns:a16="http://schemas.microsoft.com/office/drawing/2014/main" id="{BDA00C1E-C874-4458-8D6F-4F184160D93E}"/>
                </a:ext>
              </a:extLst>
            </p:cNvPr>
            <p:cNvGrpSpPr/>
            <p:nvPr/>
          </p:nvGrpSpPr>
          <p:grpSpPr>
            <a:xfrm>
              <a:off x="2661910" y="0"/>
              <a:ext cx="1342065" cy="1342065"/>
              <a:chOff x="0" y="0"/>
              <a:chExt cx="1342063" cy="1342064"/>
            </a:xfrm>
          </p:grpSpPr>
          <p:pic>
            <p:nvPicPr>
              <p:cNvPr id="85" name="RSource.png" descr="RSource.png">
                <a:extLst>
                  <a:ext uri="{FF2B5EF4-FFF2-40B4-BE49-F238E27FC236}">
                    <a16:creationId xmlns:a16="http://schemas.microsoft.com/office/drawing/2014/main" id="{08D327F6-8CEF-459D-835E-DBF249354445}"/>
                  </a:ext>
                </a:extLst>
              </p:cNvPr>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86" name="RSource.png" descr="RSource.png">
                <a:extLst>
                  <a:ext uri="{FF2B5EF4-FFF2-40B4-BE49-F238E27FC236}">
                    <a16:creationId xmlns:a16="http://schemas.microsoft.com/office/drawing/2014/main" id="{484A9487-5A65-44F0-AB1F-AB4FA43F2780}"/>
                  </a:ext>
                </a:extLst>
              </p:cNvPr>
              <p:cNvPicPr>
                <a:picLocks noChangeAspect="1"/>
              </p:cNvPicPr>
              <p:nvPr/>
            </p:nvPicPr>
            <p:blipFill>
              <a:blip r:embed="rId3">
                <a:extLst/>
              </a:blip>
              <a:srcRect l="63701" b="70938"/>
              <a:stretch>
                <a:fillRect/>
              </a:stretch>
            </p:blipFill>
            <p:spPr>
              <a:xfrm>
                <a:off x="857832" y="0"/>
                <a:ext cx="484232" cy="387694"/>
              </a:xfrm>
              <a:prstGeom prst="rect">
                <a:avLst/>
              </a:prstGeom>
              <a:ln w="12700" cap="flat">
                <a:noFill/>
                <a:miter lim="400000"/>
              </a:ln>
              <a:effectLst/>
            </p:spPr>
          </p:pic>
          <p:sp>
            <p:nvSpPr>
              <p:cNvPr id="87" name="Rectangle">
                <a:extLst>
                  <a:ext uri="{FF2B5EF4-FFF2-40B4-BE49-F238E27FC236}">
                    <a16:creationId xmlns:a16="http://schemas.microsoft.com/office/drawing/2014/main" id="{3529CA4E-5781-46F1-9F62-1307F25BD069}"/>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88" name="Rectangle">
                <a:extLst>
                  <a:ext uri="{FF2B5EF4-FFF2-40B4-BE49-F238E27FC236}">
                    <a16:creationId xmlns:a16="http://schemas.microsoft.com/office/drawing/2014/main" id="{E8086D3B-9661-41B8-9701-3644C8975570}"/>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81" name="help">
              <a:extLst>
                <a:ext uri="{FF2B5EF4-FFF2-40B4-BE49-F238E27FC236}">
                  <a16:creationId xmlns:a16="http://schemas.microsoft.com/office/drawing/2014/main" id="{B4BD4875-582F-4B67-A200-A203626E0058}"/>
                </a:ext>
              </a:extLst>
            </p:cNvPr>
            <p:cNvSpPr txBox="1"/>
            <p:nvPr/>
          </p:nvSpPr>
          <p:spPr>
            <a:xfrm>
              <a:off x="2899142" y="365014"/>
              <a:ext cx="904847" cy="6120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aphicFrame>
          <p:nvGraphicFramePr>
            <p:cNvPr id="82" name="Table">
              <a:extLst>
                <a:ext uri="{FF2B5EF4-FFF2-40B4-BE49-F238E27FC236}">
                  <a16:creationId xmlns:a16="http://schemas.microsoft.com/office/drawing/2014/main" id="{16F336D7-3FFE-47E8-BC46-05C32EEDB9BA}"/>
                </a:ext>
              </a:extLst>
            </p:cNvPr>
            <p:cNvGraphicFramePr/>
            <p:nvPr>
              <p:extLst>
                <p:ext uri="{D42A27DB-BD31-4B8C-83A1-F6EECF244321}">
                  <p14:modId xmlns:p14="http://schemas.microsoft.com/office/powerpoint/2010/main" val="948750239"/>
                </p:ext>
              </p:extLst>
            </p:nvPr>
          </p:nvGraphicFramePr>
          <p:xfrm>
            <a:off x="3904841" y="1484921"/>
            <a:ext cx="3200485" cy="7152639"/>
          </p:xfrm>
          <a:graphic>
            <a:graphicData uri="http://schemas.openxmlformats.org/drawingml/2006/table">
              <a:tbl>
                <a:tblPr firstRow="1">
                  <a:tableStyleId>{C7B018BB-80A7-4F77-B60F-C8B233D01FF8}</a:tableStyleId>
                </a:tblPr>
                <a:tblGrid>
                  <a:gridCol w="1066829">
                    <a:extLst>
                      <a:ext uri="{9D8B030D-6E8A-4147-A177-3AD203B41FA5}">
                        <a16:colId xmlns:a16="http://schemas.microsoft.com/office/drawing/2014/main" val="20000"/>
                      </a:ext>
                    </a:extLst>
                  </a:gridCol>
                  <a:gridCol w="1066829">
                    <a:extLst>
                      <a:ext uri="{9D8B030D-6E8A-4147-A177-3AD203B41FA5}">
                        <a16:colId xmlns:a16="http://schemas.microsoft.com/office/drawing/2014/main" val="20001"/>
                      </a:ext>
                    </a:extLst>
                  </a:gridCol>
                  <a:gridCol w="1066829">
                    <a:extLst>
                      <a:ext uri="{9D8B030D-6E8A-4147-A177-3AD203B41FA5}">
                        <a16:colId xmlns:a16="http://schemas.microsoft.com/office/drawing/2014/main" val="20002"/>
                      </a:ext>
                    </a:extLst>
                  </a:gridCol>
                </a:tblGrid>
                <a:tr h="387544">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extLst>
                    <a:ext uri="{0D108BD9-81ED-4DB2-BD59-A6C34878D82A}">
                      <a16:rowId xmlns:a16="http://schemas.microsoft.com/office/drawing/2014/main" val="10000"/>
                    </a:ext>
                  </a:extLst>
                </a:tr>
                <a:tr h="387544">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1"/>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2"/>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3"/>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4"/>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5"/>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6"/>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7"/>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8"/>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9"/>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extLst>
                    <a:ext uri="{0D108BD9-81ED-4DB2-BD59-A6C34878D82A}">
                      <a16:rowId xmlns:a16="http://schemas.microsoft.com/office/drawing/2014/main" val="10010"/>
                    </a:ext>
                  </a:extLst>
                </a:tr>
              </a:tbl>
            </a:graphicData>
          </a:graphic>
        </p:graphicFrame>
        <p:graphicFrame>
          <p:nvGraphicFramePr>
            <p:cNvPr id="83" name="Table">
              <a:extLst>
                <a:ext uri="{FF2B5EF4-FFF2-40B4-BE49-F238E27FC236}">
                  <a16:creationId xmlns:a16="http://schemas.microsoft.com/office/drawing/2014/main" id="{0BBDFC74-C264-49EE-BAF6-3637D0CD5323}"/>
                </a:ext>
              </a:extLst>
            </p:cNvPr>
            <p:cNvGraphicFramePr/>
            <p:nvPr>
              <p:extLst>
                <p:ext uri="{D42A27DB-BD31-4B8C-83A1-F6EECF244321}">
                  <p14:modId xmlns:p14="http://schemas.microsoft.com/office/powerpoint/2010/main" val="1066529938"/>
                </p:ext>
              </p:extLst>
            </p:nvPr>
          </p:nvGraphicFramePr>
          <p:xfrm>
            <a:off x="46463" y="1484921"/>
            <a:ext cx="3642566" cy="2600959"/>
          </p:xfrm>
          <a:graphic>
            <a:graphicData uri="http://schemas.openxmlformats.org/drawingml/2006/table">
              <a:tbl>
                <a:tblPr firstRow="1">
                  <a:tableStyleId>{C7B018BB-80A7-4F77-B60F-C8B233D01FF8}</a:tableStyleId>
                </a:tblPr>
                <a:tblGrid>
                  <a:gridCol w="910642">
                    <a:extLst>
                      <a:ext uri="{9D8B030D-6E8A-4147-A177-3AD203B41FA5}">
                        <a16:colId xmlns:a16="http://schemas.microsoft.com/office/drawing/2014/main" val="20000"/>
                      </a:ext>
                    </a:extLst>
                  </a:gridCol>
                  <a:gridCol w="910642">
                    <a:extLst>
                      <a:ext uri="{9D8B030D-6E8A-4147-A177-3AD203B41FA5}">
                        <a16:colId xmlns:a16="http://schemas.microsoft.com/office/drawing/2014/main" val="20001"/>
                      </a:ext>
                    </a:extLst>
                  </a:gridCol>
                  <a:gridCol w="910642">
                    <a:extLst>
                      <a:ext uri="{9D8B030D-6E8A-4147-A177-3AD203B41FA5}">
                        <a16:colId xmlns:a16="http://schemas.microsoft.com/office/drawing/2014/main" val="20002"/>
                      </a:ext>
                    </a:extLst>
                  </a:gridCol>
                  <a:gridCol w="910642">
                    <a:extLst>
                      <a:ext uri="{9D8B030D-6E8A-4147-A177-3AD203B41FA5}">
                        <a16:colId xmlns:a16="http://schemas.microsoft.com/office/drawing/2014/main" val="1600235386"/>
                      </a:ext>
                    </a:extLst>
                  </a:gridCol>
                </a:tblGrid>
                <a:tr h="497422">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extLst>
                    <a:ext uri="{0D108BD9-81ED-4DB2-BD59-A6C34878D82A}">
                      <a16:rowId xmlns:a16="http://schemas.microsoft.com/office/drawing/2014/main" val="10000"/>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extLst>
                    <a:ext uri="{0D108BD9-81ED-4DB2-BD59-A6C34878D82A}">
                      <a16:rowId xmlns:a16="http://schemas.microsoft.com/office/drawing/2014/main" val="10001"/>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extLst>
                    <a:ext uri="{0D108BD9-81ED-4DB2-BD59-A6C34878D82A}">
                      <a16:rowId xmlns:a16="http://schemas.microsoft.com/office/drawing/2014/main" val="10002"/>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extLst>
                    <a:ext uri="{0D108BD9-81ED-4DB2-BD59-A6C34878D82A}">
                      <a16:rowId xmlns:a16="http://schemas.microsoft.com/office/drawing/2014/main" val="10003"/>
                    </a:ext>
                  </a:extLst>
                </a:tr>
              </a:tbl>
            </a:graphicData>
          </a:graphic>
        </p:graphicFrame>
        <p:graphicFrame>
          <p:nvGraphicFramePr>
            <p:cNvPr id="84" name="Table">
              <a:extLst>
                <a:ext uri="{FF2B5EF4-FFF2-40B4-BE49-F238E27FC236}">
                  <a16:creationId xmlns:a16="http://schemas.microsoft.com/office/drawing/2014/main" id="{BE50FCF0-BC51-4B79-BA29-0010B3AF8FD2}"/>
                </a:ext>
              </a:extLst>
            </p:cNvPr>
            <p:cNvGraphicFramePr/>
            <p:nvPr>
              <p:extLst>
                <p:ext uri="{D42A27DB-BD31-4B8C-83A1-F6EECF244321}">
                  <p14:modId xmlns:p14="http://schemas.microsoft.com/office/powerpoint/2010/main" val="2911885454"/>
                </p:ext>
              </p:extLst>
            </p:nvPr>
          </p:nvGraphicFramePr>
          <p:xfrm>
            <a:off x="46341" y="4243426"/>
            <a:ext cx="2824513" cy="2600959"/>
          </p:xfrm>
          <a:graphic>
            <a:graphicData uri="http://schemas.openxmlformats.org/drawingml/2006/table">
              <a:tbl>
                <a:tblPr firstRow="1">
                  <a:tableStyleId>{C7B018BB-80A7-4F77-B60F-C8B233D01FF8}</a:tableStyleId>
                </a:tblPr>
                <a:tblGrid>
                  <a:gridCol w="941505">
                    <a:extLst>
                      <a:ext uri="{9D8B030D-6E8A-4147-A177-3AD203B41FA5}">
                        <a16:colId xmlns:a16="http://schemas.microsoft.com/office/drawing/2014/main" val="20000"/>
                      </a:ext>
                    </a:extLst>
                  </a:gridCol>
                  <a:gridCol w="941505">
                    <a:extLst>
                      <a:ext uri="{9D8B030D-6E8A-4147-A177-3AD203B41FA5}">
                        <a16:colId xmlns:a16="http://schemas.microsoft.com/office/drawing/2014/main" val="20001"/>
                      </a:ext>
                    </a:extLst>
                  </a:gridCol>
                  <a:gridCol w="941505">
                    <a:extLst>
                      <a:ext uri="{9D8B030D-6E8A-4147-A177-3AD203B41FA5}">
                        <a16:colId xmlns:a16="http://schemas.microsoft.com/office/drawing/2014/main" val="20002"/>
                      </a:ext>
                    </a:extLst>
                  </a:gridCol>
                </a:tblGrid>
                <a:tr h="404696">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extLst>
                    <a:ext uri="{0D108BD9-81ED-4DB2-BD59-A6C34878D82A}">
                      <a16:rowId xmlns:a16="http://schemas.microsoft.com/office/drawing/2014/main" val="10000"/>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1"/>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2"/>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extLst>
                    <a:ext uri="{0D108BD9-81ED-4DB2-BD59-A6C34878D82A}">
                      <a16:rowId xmlns:a16="http://schemas.microsoft.com/office/drawing/2014/main" val="10003"/>
                    </a:ext>
                  </a:extLst>
                </a:tr>
              </a:tbl>
            </a:graphicData>
          </a:graphic>
        </p:graphicFrame>
      </p:grpSp>
      <p:sp>
        <p:nvSpPr>
          <p:cNvPr id="3" name="Arrow: Down 2">
            <a:extLst>
              <a:ext uri="{FF2B5EF4-FFF2-40B4-BE49-F238E27FC236}">
                <a16:creationId xmlns:a16="http://schemas.microsoft.com/office/drawing/2014/main" id="{E1805476-844D-4335-8C79-2D9ED3100FEA}"/>
              </a:ext>
            </a:extLst>
          </p:cNvPr>
          <p:cNvSpPr/>
          <p:nvPr/>
        </p:nvSpPr>
        <p:spPr>
          <a:xfrm>
            <a:off x="4813092" y="10195949"/>
            <a:ext cx="925358" cy="978408"/>
          </a:xfrm>
          <a:prstGeom prst="downArrow">
            <a:avLst/>
          </a:prstGeom>
          <a:blipFill rotWithShape="1">
            <a:blip r:embed="rId4"/>
            <a:srcRect/>
            <a:tile tx="0" ty="0" sx="100000" sy="100000" flip="none" algn="tl"/>
          </a:blip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 name="TextBox 3">
            <a:extLst>
              <a:ext uri="{FF2B5EF4-FFF2-40B4-BE49-F238E27FC236}">
                <a16:creationId xmlns:a16="http://schemas.microsoft.com/office/drawing/2014/main" id="{B872E364-FEAD-4278-9259-6C48EF815343}"/>
              </a:ext>
            </a:extLst>
          </p:cNvPr>
          <p:cNvSpPr txBox="1"/>
          <p:nvPr/>
        </p:nvSpPr>
        <p:spPr>
          <a:xfrm>
            <a:off x="3926193" y="11458075"/>
            <a:ext cx="2733119" cy="1036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GB" dirty="0"/>
              <a:t>“b</a:t>
            </a: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ase R”</a:t>
            </a:r>
          </a:p>
        </p:txBody>
      </p:sp>
      <p:sp>
        <p:nvSpPr>
          <p:cNvPr id="5" name="Rectangle: Rounded Corners 4">
            <a:extLst>
              <a:ext uri="{FF2B5EF4-FFF2-40B4-BE49-F238E27FC236}">
                <a16:creationId xmlns:a16="http://schemas.microsoft.com/office/drawing/2014/main" id="{0A460947-6DFE-4375-A491-B140E4575594}"/>
              </a:ext>
            </a:extLst>
          </p:cNvPr>
          <p:cNvSpPr/>
          <p:nvPr/>
        </p:nvSpPr>
        <p:spPr>
          <a:xfrm>
            <a:off x="9994900" y="279400"/>
            <a:ext cx="8164485" cy="11095589"/>
          </a:xfrm>
          <a:prstGeom prst="roundRect">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0" name="Arrow: Down 99">
            <a:extLst>
              <a:ext uri="{FF2B5EF4-FFF2-40B4-BE49-F238E27FC236}">
                <a16:creationId xmlns:a16="http://schemas.microsoft.com/office/drawing/2014/main" id="{A53DFB0F-CB88-4A32-A3DC-5F9EADCC259E}"/>
              </a:ext>
            </a:extLst>
          </p:cNvPr>
          <p:cNvSpPr/>
          <p:nvPr/>
        </p:nvSpPr>
        <p:spPr>
          <a:xfrm>
            <a:off x="13669346" y="10195949"/>
            <a:ext cx="925358" cy="978408"/>
          </a:xfrm>
          <a:prstGeom prst="downArrow">
            <a:avLst/>
          </a:prstGeom>
          <a:blipFill rotWithShape="1">
            <a:blip r:embed="rId4"/>
            <a:srcRect/>
            <a:tile tx="0" ty="0" sx="100000" sy="100000" flip="none" algn="tl"/>
          </a:blip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7" name="Graphic 6" descr="Box">
            <a:extLst>
              <a:ext uri="{FF2B5EF4-FFF2-40B4-BE49-F238E27FC236}">
                <a16:creationId xmlns:a16="http://schemas.microsoft.com/office/drawing/2014/main" id="{532FAFB5-1238-486E-83BC-C3772EDD68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18098" y="11258259"/>
            <a:ext cx="2027854" cy="2027854"/>
          </a:xfrm>
          <a:prstGeom prst="rect">
            <a:avLst/>
          </a:prstGeom>
        </p:spPr>
      </p:pic>
      <p:sp>
        <p:nvSpPr>
          <p:cNvPr id="104" name="Rectangle: Rounded Corners 103">
            <a:extLst>
              <a:ext uri="{FF2B5EF4-FFF2-40B4-BE49-F238E27FC236}">
                <a16:creationId xmlns:a16="http://schemas.microsoft.com/office/drawing/2014/main" id="{4EB07DCF-EA9F-431D-AB63-83D143F07D7F}"/>
              </a:ext>
            </a:extLst>
          </p:cNvPr>
          <p:cNvSpPr/>
          <p:nvPr/>
        </p:nvSpPr>
        <p:spPr>
          <a:xfrm>
            <a:off x="18365576" y="279400"/>
            <a:ext cx="8164485" cy="11095589"/>
          </a:xfrm>
          <a:prstGeom prst="roundRect">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5" name="Arrow: Down 104">
            <a:extLst>
              <a:ext uri="{FF2B5EF4-FFF2-40B4-BE49-F238E27FC236}">
                <a16:creationId xmlns:a16="http://schemas.microsoft.com/office/drawing/2014/main" id="{F26176A8-2279-45BE-ABFC-1744B6B1D742}"/>
              </a:ext>
            </a:extLst>
          </p:cNvPr>
          <p:cNvSpPr/>
          <p:nvPr/>
        </p:nvSpPr>
        <p:spPr>
          <a:xfrm>
            <a:off x="22040022" y="10195949"/>
            <a:ext cx="925358" cy="978408"/>
          </a:xfrm>
          <a:prstGeom prst="downArrow">
            <a:avLst/>
          </a:prstGeom>
          <a:blipFill rotWithShape="1">
            <a:blip r:embed="rId4"/>
            <a:srcRect/>
            <a:tile tx="0" ty="0" sx="100000" sy="100000" flip="none" algn="tl"/>
          </a:blip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06" name="Graphic 105" descr="Box">
            <a:extLst>
              <a:ext uri="{FF2B5EF4-FFF2-40B4-BE49-F238E27FC236}">
                <a16:creationId xmlns:a16="http://schemas.microsoft.com/office/drawing/2014/main" id="{FBE659BB-5F77-4694-B388-4202F0730B8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488774" y="11258259"/>
            <a:ext cx="2027854" cy="2027854"/>
          </a:xfrm>
          <a:prstGeom prst="rect">
            <a:avLst/>
          </a:prstGeom>
        </p:spPr>
      </p:pic>
      <p:sp>
        <p:nvSpPr>
          <p:cNvPr id="8" name="TextBox 7">
            <a:extLst>
              <a:ext uri="{FF2B5EF4-FFF2-40B4-BE49-F238E27FC236}">
                <a16:creationId xmlns:a16="http://schemas.microsoft.com/office/drawing/2014/main" id="{E1CD5128-71E2-418C-8E5F-CB2E192FE825}"/>
              </a:ext>
            </a:extLst>
          </p:cNvPr>
          <p:cNvSpPr txBox="1"/>
          <p:nvPr/>
        </p:nvSpPr>
        <p:spPr>
          <a:xfrm>
            <a:off x="16275137" y="11823089"/>
            <a:ext cx="4084451" cy="1036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R “Packages”</a:t>
            </a:r>
          </a:p>
        </p:txBody>
      </p:sp>
    </p:spTree>
    <p:extLst>
      <p:ext uri="{BB962C8B-B14F-4D97-AF65-F5344CB8AC3E}">
        <p14:creationId xmlns:p14="http://schemas.microsoft.com/office/powerpoint/2010/main" val="33352196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pic>
        <p:nvPicPr>
          <p:cNvPr id="574" name="Screen Shot 2017-09-21 at 9.45.23 AM.png" descr="Screen Shot 2017-09-21 at 9.45.23 AM.png"/>
          <p:cNvPicPr>
            <a:picLocks noChangeAspect="1"/>
          </p:cNvPicPr>
          <p:nvPr/>
        </p:nvPicPr>
        <p:blipFill>
          <a:blip r:embed="rId3">
            <a:extLst/>
          </a:blip>
          <a:stretch>
            <a:fillRect/>
          </a:stretch>
        </p:blipFill>
        <p:spPr>
          <a:xfrm>
            <a:off x="363395" y="764494"/>
            <a:ext cx="23657210" cy="22301440"/>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sp>
        <p:nvSpPr>
          <p:cNvPr id="905" name="Using packages"/>
          <p:cNvSpPr txBox="1"/>
          <p:nvPr/>
        </p:nvSpPr>
        <p:spPr>
          <a:xfrm>
            <a:off x="6108827" y="770368"/>
            <a:ext cx="12166346" cy="239686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fontScale="92500"/>
          </a:bodyPr>
          <a:lstStyle>
            <a:lvl1pPr>
              <a:defRPr sz="13400">
                <a:latin typeface="Source Sans Pro"/>
                <a:ea typeface="Source Sans Pro"/>
                <a:cs typeface="Source Sans Pro"/>
                <a:sym typeface="Source Sans Pro"/>
              </a:defRPr>
            </a:lvl1pPr>
          </a:lstStyle>
          <a:p>
            <a:r>
              <a:t>Using packages</a:t>
            </a:r>
          </a:p>
        </p:txBody>
      </p:sp>
      <p:grpSp>
        <p:nvGrpSpPr>
          <p:cNvPr id="910" name="Group"/>
          <p:cNvGrpSpPr/>
          <p:nvPr/>
        </p:nvGrpSpPr>
        <p:grpSpPr>
          <a:xfrm>
            <a:off x="1916092" y="3979862"/>
            <a:ext cx="9617983" cy="4651320"/>
            <a:chOff x="0" y="0"/>
            <a:chExt cx="9617981" cy="4651319"/>
          </a:xfrm>
        </p:grpSpPr>
        <p:sp>
          <p:nvSpPr>
            <p:cNvPr id="906" name="Rectangle"/>
            <p:cNvSpPr/>
            <p:nvPr/>
          </p:nvSpPr>
          <p:spPr>
            <a:xfrm>
              <a:off x="7235" y="1966518"/>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07" name="install.packages(&quot;foo&quot;)"/>
            <p:cNvSpPr txBox="1"/>
            <p:nvPr/>
          </p:nvSpPr>
          <p:spPr>
            <a:xfrm>
              <a:off x="205754" y="2115113"/>
              <a:ext cx="9412228" cy="9951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t>install.packages("foo")</a:t>
              </a:r>
            </a:p>
          </p:txBody>
        </p:sp>
        <p:sp>
          <p:nvSpPr>
            <p:cNvPr id="908" name="Downloads files to computer"/>
            <p:cNvSpPr txBox="1"/>
            <p:nvPr/>
          </p:nvSpPr>
          <p:spPr>
            <a:xfrm>
              <a:off x="0" y="3180145"/>
              <a:ext cx="9339650" cy="14711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lgn="l">
                <a:defRPr sz="5000">
                  <a:latin typeface="Source Sans Pro"/>
                  <a:ea typeface="Source Sans Pro"/>
                  <a:cs typeface="Source Sans Pro"/>
                  <a:sym typeface="Source Sans Pro"/>
                </a:defRPr>
              </a:lvl1pPr>
            </a:lstStyle>
            <a:p>
              <a:r>
                <a:t>Downloads files to computer</a:t>
              </a:r>
            </a:p>
          </p:txBody>
        </p:sp>
        <p:sp>
          <p:nvSpPr>
            <p:cNvPr id="909" name="1"/>
            <p:cNvSpPr txBox="1"/>
            <p:nvPr/>
          </p:nvSpPr>
          <p:spPr>
            <a:xfrm>
              <a:off x="4049149" y="0"/>
              <a:ext cx="1241351" cy="16668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spAutoFit/>
            </a:bodyPr>
            <a:lstStyle>
              <a:lvl1pPr>
                <a:defRPr sz="9600">
                  <a:latin typeface="Source Sans Pro Black"/>
                  <a:ea typeface="Source Sans Pro Black"/>
                  <a:cs typeface="Source Sans Pro Black"/>
                  <a:sym typeface="Source Sans Pro Black"/>
                </a:defRPr>
              </a:lvl1pPr>
            </a:lstStyle>
            <a:p>
              <a:r>
                <a:t>1</a:t>
              </a:r>
            </a:p>
          </p:txBody>
        </p:sp>
      </p:grpSp>
      <p:grpSp>
        <p:nvGrpSpPr>
          <p:cNvPr id="915" name="Group"/>
          <p:cNvGrpSpPr/>
          <p:nvPr/>
        </p:nvGrpSpPr>
        <p:grpSpPr>
          <a:xfrm>
            <a:off x="13128257" y="3979862"/>
            <a:ext cx="9339650" cy="4693577"/>
            <a:chOff x="0" y="0"/>
            <a:chExt cx="9339649" cy="4693576"/>
          </a:xfrm>
        </p:grpSpPr>
        <p:sp>
          <p:nvSpPr>
            <p:cNvPr id="911" name="Rectangle"/>
            <p:cNvSpPr/>
            <p:nvPr/>
          </p:nvSpPr>
          <p:spPr>
            <a:xfrm>
              <a:off x="7236" y="1964277"/>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12" name="library(&quot;foo&quot;)"/>
            <p:cNvSpPr txBox="1"/>
            <p:nvPr/>
          </p:nvSpPr>
          <p:spPr>
            <a:xfrm>
              <a:off x="205754" y="2115113"/>
              <a:ext cx="8740969" cy="99511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t>library("foo")</a:t>
              </a:r>
            </a:p>
          </p:txBody>
        </p:sp>
        <p:sp>
          <p:nvSpPr>
            <p:cNvPr id="913" name="Loads package"/>
            <p:cNvSpPr txBox="1"/>
            <p:nvPr/>
          </p:nvSpPr>
          <p:spPr>
            <a:xfrm>
              <a:off x="0" y="3177905"/>
              <a:ext cx="9339650" cy="151567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lgn="l">
                <a:defRPr sz="5000">
                  <a:latin typeface="Source Sans Pro"/>
                  <a:ea typeface="Source Sans Pro"/>
                  <a:cs typeface="Source Sans Pro"/>
                  <a:sym typeface="Source Sans Pro"/>
                </a:defRPr>
              </a:lvl1pPr>
            </a:lstStyle>
            <a:p>
              <a:r>
                <a:t>Loads package</a:t>
              </a:r>
            </a:p>
          </p:txBody>
        </p:sp>
        <p:sp>
          <p:nvSpPr>
            <p:cNvPr id="914" name="2"/>
            <p:cNvSpPr txBox="1"/>
            <p:nvPr/>
          </p:nvSpPr>
          <p:spPr>
            <a:xfrm>
              <a:off x="4049149" y="0"/>
              <a:ext cx="1241351" cy="166687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spAutoFit/>
            </a:bodyPr>
            <a:lstStyle>
              <a:lvl1pPr>
                <a:defRPr sz="9600">
                  <a:latin typeface="Source Sans Pro Black"/>
                  <a:ea typeface="Source Sans Pro Black"/>
                  <a:cs typeface="Source Sans Pro Black"/>
                  <a:sym typeface="Source Sans Pro Black"/>
                </a:defRPr>
              </a:lvl1pPr>
            </a:lstStyle>
            <a:p>
              <a:r>
                <a:t>2</a:t>
              </a:r>
            </a:p>
          </p:txBody>
        </p:sp>
      </p:grpSp>
      <p:sp>
        <p:nvSpPr>
          <p:cNvPr id="916" name="1 x per computer"/>
          <p:cNvSpPr txBox="1"/>
          <p:nvPr/>
        </p:nvSpPr>
        <p:spPr>
          <a:xfrm>
            <a:off x="1904735" y="8274191"/>
            <a:ext cx="6849996" cy="1158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6400">
                <a:solidFill>
                  <a:srgbClr val="78AAD6"/>
                </a:solidFill>
                <a:latin typeface="Source Sans Pro Semibold"/>
                <a:ea typeface="Source Sans Pro Semibold"/>
                <a:cs typeface="Source Sans Pro Semibold"/>
                <a:sym typeface="Source Sans Pro Semibold"/>
              </a:defRPr>
            </a:lvl1pPr>
          </a:lstStyle>
          <a:p>
            <a:r>
              <a:t>1 x per computer</a:t>
            </a:r>
          </a:p>
        </p:txBody>
      </p:sp>
      <p:sp>
        <p:nvSpPr>
          <p:cNvPr id="917" name="1 x per R Session"/>
          <p:cNvSpPr txBox="1"/>
          <p:nvPr/>
        </p:nvSpPr>
        <p:spPr>
          <a:xfrm>
            <a:off x="13079769" y="8274191"/>
            <a:ext cx="6849996" cy="1158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6400">
                <a:solidFill>
                  <a:srgbClr val="78AAD6"/>
                </a:solidFill>
                <a:latin typeface="Source Sans Pro Semibold"/>
                <a:ea typeface="Source Sans Pro Semibold"/>
                <a:cs typeface="Source Sans Pro Semibold"/>
                <a:sym typeface="Source Sans Pro Semibold"/>
              </a:defRPr>
            </a:lvl1pPr>
          </a:lstStyle>
          <a:p>
            <a:r>
              <a:t>1 x per R Session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9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9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0" grpId="1" animBg="1" advAuto="0"/>
      <p:bldP spid="915" grpId="2" animBg="1" advAuto="0"/>
      <p:bldP spid="916" grpId="3" animBg="1" advAuto="0"/>
      <p:bldP spid="917" grpId="4"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919" name="The Tidyverse"/>
          <p:cNvSpPr txBox="1"/>
          <p:nvPr/>
        </p:nvSpPr>
        <p:spPr>
          <a:xfrm>
            <a:off x="2628899" y="5035550"/>
            <a:ext cx="18716626" cy="33020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defTabSz="825500">
              <a:defRPr sz="20000">
                <a:solidFill>
                  <a:srgbClr val="F0F0F0"/>
                </a:solidFill>
                <a:latin typeface="Source Sans Pro"/>
                <a:ea typeface="Source Sans Pro"/>
                <a:cs typeface="Source Sans Pro"/>
                <a:sym typeface="Source Sans Pro"/>
              </a:defRPr>
            </a:lvl1pPr>
          </a:lstStyle>
          <a:p>
            <a:r>
              <a:t>The Tidyverse</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dirty="0">
                <a:hlinkClick r:id="rId2"/>
              </a:rPr>
              <a:t>CC BY-SA RStudio</a:t>
            </a:r>
          </a:p>
        </p:txBody>
      </p:sp>
      <p:grpSp>
        <p:nvGrpSpPr>
          <p:cNvPr id="924" name="Group"/>
          <p:cNvGrpSpPr/>
          <p:nvPr/>
        </p:nvGrpSpPr>
        <p:grpSpPr>
          <a:xfrm>
            <a:off x="9221785" y="3475294"/>
            <a:ext cx="12762725" cy="10240706"/>
            <a:chOff x="6558423" y="1"/>
            <a:chExt cx="12762724" cy="10240705"/>
          </a:xfrm>
        </p:grpSpPr>
        <p:pic>
          <p:nvPicPr>
            <p:cNvPr id="922" name="tidyverse.png" descr="tidyverse.png"/>
            <p:cNvPicPr>
              <a:picLocks noChangeAspect="1"/>
            </p:cNvPicPr>
            <p:nvPr/>
          </p:nvPicPr>
          <p:blipFill rotWithShape="1">
            <a:blip r:embed="rId3">
              <a:extLst/>
            </a:blip>
            <a:srcRect l="36646" r="21752" b="26270"/>
            <a:stretch/>
          </p:blipFill>
          <p:spPr>
            <a:xfrm>
              <a:off x="9048739" y="1"/>
              <a:ext cx="10272408" cy="10240705"/>
            </a:xfrm>
            <a:prstGeom prst="rect">
              <a:avLst/>
            </a:prstGeom>
            <a:ln w="12700" cap="flat">
              <a:noFill/>
              <a:miter lim="400000"/>
            </a:ln>
            <a:effectLst/>
          </p:spPr>
        </p:pic>
        <p:sp>
          <p:nvSpPr>
            <p:cNvPr id="923" name="Rectangle"/>
            <p:cNvSpPr/>
            <p:nvPr/>
          </p:nvSpPr>
          <p:spPr>
            <a:xfrm>
              <a:off x="6558423" y="515868"/>
              <a:ext cx="3644666" cy="1270001"/>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925" name="Display by Adolfo A ́lvarez"/>
          <p:cNvSpPr txBox="1"/>
          <p:nvPr/>
        </p:nvSpPr>
        <p:spPr>
          <a:xfrm>
            <a:off x="11709004" y="11608281"/>
            <a:ext cx="2314893" cy="548641"/>
          </a:xfrm>
          <a:prstGeom prst="rect">
            <a:avLst/>
          </a:prstGeom>
          <a:ln w="127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p>
            <a:pPr algn="l" defTabSz="1219200">
              <a:lnSpc>
                <a:spcPts val="4000"/>
              </a:lnSpc>
              <a:spcBef>
                <a:spcPts val="1200"/>
              </a:spcBef>
              <a:defRPr sz="1500">
                <a:latin typeface="Source Sans Pro"/>
                <a:ea typeface="Source Sans Pro"/>
                <a:cs typeface="Source Sans Pro"/>
                <a:sym typeface="Source Sans Pro"/>
              </a:defRPr>
            </a:pPr>
            <a:r>
              <a:rPr dirty="0"/>
              <a:t>Display by Adolfo A</a:t>
            </a:r>
            <a:r>
              <a:rPr baseline="33333" dirty="0"/>
              <a:t> ́</a:t>
            </a:r>
            <a:r>
              <a:rPr dirty="0" err="1"/>
              <a:t>lvarez</a:t>
            </a:r>
            <a:r>
              <a:rPr dirty="0"/>
              <a:t> </a:t>
            </a:r>
          </a:p>
        </p:txBody>
      </p:sp>
      <p:sp>
        <p:nvSpPr>
          <p:cNvPr id="926" name="The Tidyverse"/>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defRPr sz="10000">
                <a:latin typeface="Source Sans Pro"/>
                <a:ea typeface="Source Sans Pro"/>
                <a:cs typeface="Source Sans Pro"/>
                <a:sym typeface="Source Sans Pro"/>
              </a:defRPr>
            </a:lvl1pPr>
          </a:lstStyle>
          <a:p>
            <a:r>
              <a:t>The Tidyverse</a:t>
            </a:r>
          </a:p>
        </p:txBody>
      </p:sp>
      <p:sp>
        <p:nvSpPr>
          <p:cNvPr id="927" name="A collection of modern R packages that share common philosophies, embed best practices, and are designed to work together."/>
          <p:cNvSpPr txBox="1"/>
          <p:nvPr/>
        </p:nvSpPr>
        <p:spPr>
          <a:xfrm>
            <a:off x="3199300" y="2425100"/>
            <a:ext cx="18020166" cy="31944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lgn="l">
              <a:defRPr sz="6000">
                <a:latin typeface="Source Sans Pro"/>
                <a:ea typeface="Source Sans Pro"/>
                <a:cs typeface="Source Sans Pro"/>
                <a:sym typeface="Source Sans Pro"/>
              </a:defRPr>
            </a:lvl1pPr>
          </a:lstStyle>
          <a:p>
            <a:r>
              <a:t>A collection of modern R packages that share common philosophies, embed best practices, and are designed to work together.</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sp>
        <p:nvSpPr>
          <p:cNvPr id="932" name="tidyverse.org"/>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defRPr sz="10000" u="sng">
                <a:latin typeface="Source Sans Pro"/>
                <a:ea typeface="Source Sans Pro"/>
                <a:cs typeface="Source Sans Pro"/>
                <a:sym typeface="Source Sans Pro"/>
                <a:hlinkClick r:id="rId3"/>
              </a:defRPr>
            </a:lvl1pPr>
          </a:lstStyle>
          <a:p>
            <a:pPr>
              <a:defRPr u="none"/>
            </a:pPr>
            <a:r>
              <a:rPr u="sng">
                <a:hlinkClick r:id="rId3"/>
              </a:rPr>
              <a:t>tidyverse.org</a:t>
            </a:r>
          </a:p>
        </p:txBody>
      </p:sp>
      <p:pic>
        <p:nvPicPr>
          <p:cNvPr id="3" name="Picture 2">
            <a:extLst>
              <a:ext uri="{FF2B5EF4-FFF2-40B4-BE49-F238E27FC236}">
                <a16:creationId xmlns:a16="http://schemas.microsoft.com/office/drawing/2014/main" id="{D0D89F7B-F84F-40DB-AE6A-27A33E7F17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7775" y="2883050"/>
            <a:ext cx="12368449" cy="829010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sp>
        <p:nvSpPr>
          <p:cNvPr id="935" name="tidyverse"/>
          <p:cNvSpPr txBox="1"/>
          <p:nvPr/>
        </p:nvSpPr>
        <p:spPr>
          <a:xfrm>
            <a:off x="8666446" y="779944"/>
            <a:ext cx="7051108" cy="239686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defRPr sz="13400">
                <a:latin typeface="Source Sans Pro"/>
                <a:ea typeface="Source Sans Pro"/>
                <a:cs typeface="Source Sans Pro"/>
                <a:sym typeface="Source Sans Pro"/>
              </a:defRPr>
            </a:lvl1pPr>
          </a:lstStyle>
          <a:p>
            <a:r>
              <a:t>tidyverse</a:t>
            </a:r>
          </a:p>
        </p:txBody>
      </p:sp>
      <p:sp>
        <p:nvSpPr>
          <p:cNvPr id="936" name="An R package that serves as a short cut for installing and loading the components of the tidyverse."/>
          <p:cNvSpPr txBox="1"/>
          <p:nvPr/>
        </p:nvSpPr>
        <p:spPr>
          <a:xfrm>
            <a:off x="5012215" y="3121943"/>
            <a:ext cx="17334622" cy="319442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lgn="l">
              <a:defRPr sz="6000">
                <a:latin typeface="Source Sans Pro"/>
                <a:ea typeface="Source Sans Pro"/>
                <a:cs typeface="Source Sans Pro"/>
                <a:sym typeface="Source Sans Pro"/>
              </a:defRPr>
            </a:lvl1pPr>
          </a:lstStyle>
          <a:p>
            <a:r>
              <a:t>An R package that serves as a short cut for installing and loading the components of the tidyverse.</a:t>
            </a:r>
          </a:p>
        </p:txBody>
      </p:sp>
      <p:grpSp>
        <p:nvGrpSpPr>
          <p:cNvPr id="946" name="Group"/>
          <p:cNvGrpSpPr/>
          <p:nvPr/>
        </p:nvGrpSpPr>
        <p:grpSpPr>
          <a:xfrm>
            <a:off x="2037163" y="3802350"/>
            <a:ext cx="2371594" cy="1833608"/>
            <a:chOff x="0" y="0"/>
            <a:chExt cx="2371592" cy="1833606"/>
          </a:xfrm>
        </p:grpSpPr>
        <p:sp>
          <p:nvSpPr>
            <p:cNvPr id="937" name="Rectangle"/>
            <p:cNvSpPr/>
            <p:nvPr/>
          </p:nvSpPr>
          <p:spPr>
            <a:xfrm>
              <a:off x="386696" y="7501"/>
              <a:ext cx="1984897" cy="1508523"/>
            </a:xfrm>
            <a:prstGeom prst="rect">
              <a:avLst/>
            </a:prstGeom>
            <a:solidFill>
              <a:srgbClr val="E0C2A6"/>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38" name="Rectangle"/>
            <p:cNvSpPr/>
            <p:nvPr/>
          </p:nvSpPr>
          <p:spPr>
            <a:xfrm>
              <a:off x="366847" y="325085"/>
              <a:ext cx="1984897" cy="1190939"/>
            </a:xfrm>
            <a:prstGeom prst="rect">
              <a:avLst/>
            </a:pr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39" name="Rectangle"/>
            <p:cNvSpPr/>
            <p:nvPr/>
          </p:nvSpPr>
          <p:spPr>
            <a:xfrm rot="19050000">
              <a:off x="99830" y="109142"/>
              <a:ext cx="516074" cy="496225"/>
            </a:xfrm>
            <a:prstGeom prst="rect">
              <a:avLst/>
            </a:prstGeom>
            <a:solidFill>
              <a:srgbClr val="E0C2A6"/>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40" name="Triangle"/>
            <p:cNvSpPr/>
            <p:nvPr/>
          </p:nvSpPr>
          <p:spPr>
            <a:xfrm rot="10800000" flipH="1">
              <a:off x="1974613" y="1516023"/>
              <a:ext cx="377131" cy="3175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41" name="Rectangle"/>
            <p:cNvSpPr/>
            <p:nvPr/>
          </p:nvSpPr>
          <p:spPr>
            <a:xfrm>
              <a:off x="9565" y="325085"/>
              <a:ext cx="1984898" cy="1508522"/>
            </a:xfrm>
            <a:prstGeom prst="rect">
              <a:avLst/>
            </a:pr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42" name="Triangle"/>
            <p:cNvSpPr/>
            <p:nvPr/>
          </p:nvSpPr>
          <p:spPr>
            <a:xfrm rot="16200000" flipH="1">
              <a:off x="962316" y="741913"/>
              <a:ext cx="1409278" cy="6550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43" name="Triangle"/>
            <p:cNvSpPr/>
            <p:nvPr/>
          </p:nvSpPr>
          <p:spPr>
            <a:xfrm rot="5400000">
              <a:off x="-367565" y="741913"/>
              <a:ext cx="1409278" cy="6550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44" name="Triangle"/>
            <p:cNvSpPr/>
            <p:nvPr/>
          </p:nvSpPr>
          <p:spPr>
            <a:xfrm rot="10800000" flipH="1">
              <a:off x="9565" y="325085"/>
              <a:ext cx="1984898" cy="119093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D9B38C"/>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45" name="Triangle"/>
            <p:cNvSpPr/>
            <p:nvPr/>
          </p:nvSpPr>
          <p:spPr>
            <a:xfrm flipH="1">
              <a:off x="1974613" y="47199"/>
              <a:ext cx="377131" cy="3175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grpSp>
      <p:sp>
        <p:nvSpPr>
          <p:cNvPr id="947" name="Rectangle"/>
          <p:cNvSpPr/>
          <p:nvPr/>
        </p:nvSpPr>
        <p:spPr>
          <a:xfrm>
            <a:off x="5044821" y="6458515"/>
            <a:ext cx="16552259" cy="1583291"/>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948" name="library(&quot;tidyverse&quot;)"/>
          <p:cNvSpPr txBox="1"/>
          <p:nvPr/>
        </p:nvSpPr>
        <p:spPr>
          <a:xfrm>
            <a:off x="5243339" y="6683310"/>
            <a:ext cx="12223986" cy="133363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lvl1pPr algn="l">
              <a:spcBef>
                <a:spcPts val="1500"/>
              </a:spcBef>
              <a:defRPr sz="6400">
                <a:solidFill>
                  <a:schemeClr val="accent1"/>
                </a:solidFill>
                <a:latin typeface="Monaco"/>
                <a:ea typeface="Monaco"/>
                <a:cs typeface="Monaco"/>
                <a:sym typeface="Monaco"/>
              </a:defRPr>
            </a:lvl1pPr>
          </a:lstStyle>
          <a:p>
            <a:r>
              <a:t>library("tidyverse")</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8" name="Group"/>
          <p:cNvGrpSpPr/>
          <p:nvPr/>
        </p:nvGrpSpPr>
        <p:grpSpPr>
          <a:xfrm>
            <a:off x="390863" y="255823"/>
            <a:ext cx="30181273" cy="13027916"/>
            <a:chOff x="0" y="1"/>
            <a:chExt cx="30181271" cy="13027914"/>
          </a:xfrm>
        </p:grpSpPr>
        <p:pic>
          <p:nvPicPr>
            <p:cNvPr id="966" name="tidyverse.png" descr="tidyverse.png"/>
            <p:cNvPicPr>
              <a:picLocks noChangeAspect="1"/>
            </p:cNvPicPr>
            <p:nvPr/>
          </p:nvPicPr>
          <p:blipFill>
            <a:blip r:embed="rId2">
              <a:extLst/>
            </a:blip>
            <a:stretch>
              <a:fillRect/>
            </a:stretch>
          </p:blipFill>
          <p:spPr>
            <a:xfrm>
              <a:off x="0" y="1"/>
              <a:ext cx="30181271" cy="13027914"/>
            </a:xfrm>
            <a:prstGeom prst="rect">
              <a:avLst/>
            </a:prstGeom>
            <a:ln w="12700" cap="flat">
              <a:noFill/>
              <a:miter lim="400000"/>
            </a:ln>
            <a:effectLst/>
          </p:spPr>
        </p:pic>
        <p:sp>
          <p:nvSpPr>
            <p:cNvPr id="967" name="Rectangle"/>
            <p:cNvSpPr/>
            <p:nvPr/>
          </p:nvSpPr>
          <p:spPr>
            <a:xfrm>
              <a:off x="8016287" y="630540"/>
              <a:ext cx="4454834" cy="1552308"/>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969"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grpSp>
        <p:nvGrpSpPr>
          <p:cNvPr id="975" name="Group"/>
          <p:cNvGrpSpPr/>
          <p:nvPr/>
        </p:nvGrpSpPr>
        <p:grpSpPr>
          <a:xfrm>
            <a:off x="1916092" y="581720"/>
            <a:ext cx="9339650" cy="12554801"/>
            <a:chOff x="0" y="0"/>
            <a:chExt cx="9339649" cy="12554799"/>
          </a:xfrm>
        </p:grpSpPr>
        <p:sp>
          <p:nvSpPr>
            <p:cNvPr id="970" name="Rectangle"/>
            <p:cNvSpPr/>
            <p:nvPr/>
          </p:nvSpPr>
          <p:spPr>
            <a:xfrm>
              <a:off x="7235" y="0"/>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71" name="install.packages(&quot;tidyverse&quot;)"/>
            <p:cNvSpPr txBox="1"/>
            <p:nvPr/>
          </p:nvSpPr>
          <p:spPr>
            <a:xfrm>
              <a:off x="205754" y="224795"/>
              <a:ext cx="9049023" cy="87029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rmAutofit/>
            </a:bodyPr>
            <a:lstStyle>
              <a:lvl1pPr algn="l">
                <a:spcBef>
                  <a:spcPts val="1500"/>
                </a:spcBef>
                <a:defRPr sz="4000">
                  <a:solidFill>
                    <a:schemeClr val="accent1"/>
                  </a:solidFill>
                  <a:latin typeface="Monaco"/>
                  <a:ea typeface="Monaco"/>
                  <a:cs typeface="Monaco"/>
                  <a:sym typeface="Monaco"/>
                </a:defRPr>
              </a:lvl1pPr>
            </a:lstStyle>
            <a:p>
              <a:r>
                <a:t>install.packages("tidyverse")</a:t>
              </a:r>
            </a:p>
          </p:txBody>
        </p:sp>
        <p:sp>
          <p:nvSpPr>
            <p:cNvPr id="972" name="does the equivalent of"/>
            <p:cNvSpPr txBox="1"/>
            <p:nvPr/>
          </p:nvSpPr>
          <p:spPr>
            <a:xfrm>
              <a:off x="0" y="1213627"/>
              <a:ext cx="9339650" cy="13731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lgn="l">
                <a:defRPr sz="5000">
                  <a:latin typeface="Source Sans Pro"/>
                  <a:ea typeface="Source Sans Pro"/>
                  <a:cs typeface="Source Sans Pro"/>
                  <a:sym typeface="Source Sans Pro"/>
                </a:defRPr>
              </a:lvl1pPr>
            </a:lstStyle>
            <a:p>
              <a:r>
                <a:t>does the equivalent of</a:t>
              </a:r>
            </a:p>
          </p:txBody>
        </p:sp>
        <p:sp>
          <p:nvSpPr>
            <p:cNvPr id="973" name="Rectangle"/>
            <p:cNvSpPr/>
            <p:nvPr/>
          </p:nvSpPr>
          <p:spPr>
            <a:xfrm>
              <a:off x="7235" y="2711689"/>
              <a:ext cx="9325179" cy="9843111"/>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74" name="install.packages(&quot;ggplot2&quot;)…"/>
            <p:cNvSpPr txBox="1"/>
            <p:nvPr/>
          </p:nvSpPr>
          <p:spPr>
            <a:xfrm>
              <a:off x="205754" y="2734391"/>
              <a:ext cx="9049023" cy="97977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rmAutofit/>
            </a:bodyPr>
            <a:lstStyle/>
            <a:p>
              <a:pPr algn="l" defTabSz="356362">
                <a:spcBef>
                  <a:spcPts val="900"/>
                </a:spcBef>
                <a:defRPr sz="2318">
                  <a:solidFill>
                    <a:schemeClr val="accent1"/>
                  </a:solidFill>
                  <a:latin typeface="Monaco"/>
                  <a:ea typeface="Monaco"/>
                  <a:cs typeface="Monaco"/>
                  <a:sym typeface="Monaco"/>
                </a:defRPr>
              </a:pPr>
              <a:r>
                <a:t>install.packages("ggplot2")</a:t>
              </a:r>
            </a:p>
            <a:p>
              <a:pPr algn="l" defTabSz="356362">
                <a:spcBef>
                  <a:spcPts val="900"/>
                </a:spcBef>
                <a:defRPr sz="2318">
                  <a:solidFill>
                    <a:schemeClr val="accent1"/>
                  </a:solidFill>
                  <a:latin typeface="Monaco"/>
                  <a:ea typeface="Monaco"/>
                  <a:cs typeface="Monaco"/>
                  <a:sym typeface="Monaco"/>
                </a:defRPr>
              </a:pPr>
              <a:r>
                <a:t>install.packages("dplyr")</a:t>
              </a:r>
            </a:p>
            <a:p>
              <a:pPr algn="l" defTabSz="356362">
                <a:spcBef>
                  <a:spcPts val="900"/>
                </a:spcBef>
                <a:defRPr sz="2318">
                  <a:solidFill>
                    <a:schemeClr val="accent1"/>
                  </a:solidFill>
                  <a:latin typeface="Monaco"/>
                  <a:ea typeface="Monaco"/>
                  <a:cs typeface="Monaco"/>
                  <a:sym typeface="Monaco"/>
                </a:defRPr>
              </a:pPr>
              <a:r>
                <a:t>install.packages("tidyr")</a:t>
              </a:r>
            </a:p>
            <a:p>
              <a:pPr algn="l" defTabSz="356362">
                <a:spcBef>
                  <a:spcPts val="900"/>
                </a:spcBef>
                <a:defRPr sz="2318">
                  <a:solidFill>
                    <a:schemeClr val="accent1"/>
                  </a:solidFill>
                  <a:latin typeface="Monaco"/>
                  <a:ea typeface="Monaco"/>
                  <a:cs typeface="Monaco"/>
                  <a:sym typeface="Monaco"/>
                </a:defRPr>
              </a:pPr>
              <a:r>
                <a:t>install.packages("readr")</a:t>
              </a:r>
            </a:p>
            <a:p>
              <a:pPr algn="l" defTabSz="356362">
                <a:spcBef>
                  <a:spcPts val="900"/>
                </a:spcBef>
                <a:defRPr sz="2318">
                  <a:solidFill>
                    <a:schemeClr val="accent1"/>
                  </a:solidFill>
                  <a:latin typeface="Monaco"/>
                  <a:ea typeface="Monaco"/>
                  <a:cs typeface="Monaco"/>
                  <a:sym typeface="Monaco"/>
                </a:defRPr>
              </a:pPr>
              <a:r>
                <a:t>install.packages("purrr")</a:t>
              </a:r>
            </a:p>
            <a:p>
              <a:pPr algn="l" defTabSz="356362">
                <a:spcBef>
                  <a:spcPts val="900"/>
                </a:spcBef>
                <a:defRPr sz="2318">
                  <a:solidFill>
                    <a:schemeClr val="accent1"/>
                  </a:solidFill>
                  <a:latin typeface="Monaco"/>
                  <a:ea typeface="Monaco"/>
                  <a:cs typeface="Monaco"/>
                  <a:sym typeface="Monaco"/>
                </a:defRPr>
              </a:pPr>
              <a:r>
                <a:t>install.packages("tibble")</a:t>
              </a:r>
            </a:p>
            <a:p>
              <a:pPr algn="l" defTabSz="356362">
                <a:spcBef>
                  <a:spcPts val="900"/>
                </a:spcBef>
                <a:defRPr sz="2318">
                  <a:solidFill>
                    <a:schemeClr val="accent1"/>
                  </a:solidFill>
                  <a:latin typeface="Monaco"/>
                  <a:ea typeface="Monaco"/>
                  <a:cs typeface="Monaco"/>
                  <a:sym typeface="Monaco"/>
                </a:defRPr>
              </a:pPr>
              <a:r>
                <a:t>install.packages("hms")</a:t>
              </a:r>
            </a:p>
            <a:p>
              <a:pPr algn="l" defTabSz="356362">
                <a:spcBef>
                  <a:spcPts val="900"/>
                </a:spcBef>
                <a:defRPr sz="2318">
                  <a:solidFill>
                    <a:schemeClr val="accent1"/>
                  </a:solidFill>
                  <a:latin typeface="Monaco"/>
                  <a:ea typeface="Monaco"/>
                  <a:cs typeface="Monaco"/>
                  <a:sym typeface="Monaco"/>
                </a:defRPr>
              </a:pPr>
              <a:r>
                <a:t>install.packages("stringr")</a:t>
              </a:r>
            </a:p>
            <a:p>
              <a:pPr algn="l" defTabSz="356362">
                <a:spcBef>
                  <a:spcPts val="900"/>
                </a:spcBef>
                <a:defRPr sz="2318">
                  <a:solidFill>
                    <a:schemeClr val="accent1"/>
                  </a:solidFill>
                  <a:latin typeface="Monaco"/>
                  <a:ea typeface="Monaco"/>
                  <a:cs typeface="Monaco"/>
                  <a:sym typeface="Monaco"/>
                </a:defRPr>
              </a:pPr>
              <a:r>
                <a:t>install.packages("lubridate")</a:t>
              </a:r>
            </a:p>
            <a:p>
              <a:pPr algn="l" defTabSz="356362">
                <a:spcBef>
                  <a:spcPts val="900"/>
                </a:spcBef>
                <a:defRPr sz="2318">
                  <a:solidFill>
                    <a:schemeClr val="accent1"/>
                  </a:solidFill>
                  <a:latin typeface="Monaco"/>
                  <a:ea typeface="Monaco"/>
                  <a:cs typeface="Monaco"/>
                  <a:sym typeface="Monaco"/>
                </a:defRPr>
              </a:pPr>
              <a:r>
                <a:t>install.packages("forcats")</a:t>
              </a:r>
            </a:p>
            <a:p>
              <a:pPr algn="l" defTabSz="356362">
                <a:spcBef>
                  <a:spcPts val="900"/>
                </a:spcBef>
                <a:defRPr sz="2318">
                  <a:solidFill>
                    <a:schemeClr val="accent1"/>
                  </a:solidFill>
                  <a:latin typeface="Monaco"/>
                  <a:ea typeface="Monaco"/>
                  <a:cs typeface="Monaco"/>
                  <a:sym typeface="Monaco"/>
                </a:defRPr>
              </a:pPr>
              <a:r>
                <a:t>install.packages("DBI")</a:t>
              </a:r>
            </a:p>
            <a:p>
              <a:pPr algn="l" defTabSz="356362">
                <a:spcBef>
                  <a:spcPts val="900"/>
                </a:spcBef>
                <a:defRPr sz="2318">
                  <a:solidFill>
                    <a:schemeClr val="accent1"/>
                  </a:solidFill>
                  <a:latin typeface="Monaco"/>
                  <a:ea typeface="Monaco"/>
                  <a:cs typeface="Monaco"/>
                  <a:sym typeface="Monaco"/>
                </a:defRPr>
              </a:pPr>
              <a:r>
                <a:t>install.packages("haven")</a:t>
              </a:r>
            </a:p>
            <a:p>
              <a:pPr algn="l" defTabSz="356362">
                <a:spcBef>
                  <a:spcPts val="900"/>
                </a:spcBef>
                <a:defRPr sz="2318">
                  <a:solidFill>
                    <a:schemeClr val="accent1"/>
                  </a:solidFill>
                  <a:latin typeface="Monaco"/>
                  <a:ea typeface="Monaco"/>
                  <a:cs typeface="Monaco"/>
                  <a:sym typeface="Monaco"/>
                </a:defRPr>
              </a:pPr>
              <a:r>
                <a:t>install.packages("httr")</a:t>
              </a:r>
            </a:p>
            <a:p>
              <a:pPr algn="l" defTabSz="356362">
                <a:spcBef>
                  <a:spcPts val="900"/>
                </a:spcBef>
                <a:defRPr sz="2318">
                  <a:solidFill>
                    <a:schemeClr val="accent1"/>
                  </a:solidFill>
                  <a:latin typeface="Monaco"/>
                  <a:ea typeface="Monaco"/>
                  <a:cs typeface="Monaco"/>
                  <a:sym typeface="Monaco"/>
                </a:defRPr>
              </a:pPr>
              <a:r>
                <a:t>install.packages("jsonlite")</a:t>
              </a:r>
            </a:p>
            <a:p>
              <a:pPr algn="l" defTabSz="356362">
                <a:spcBef>
                  <a:spcPts val="900"/>
                </a:spcBef>
                <a:defRPr sz="2318">
                  <a:solidFill>
                    <a:schemeClr val="accent1"/>
                  </a:solidFill>
                  <a:latin typeface="Monaco"/>
                  <a:ea typeface="Monaco"/>
                  <a:cs typeface="Monaco"/>
                  <a:sym typeface="Monaco"/>
                </a:defRPr>
              </a:pPr>
              <a:r>
                <a:t>install.packages("readxl")</a:t>
              </a:r>
            </a:p>
            <a:p>
              <a:pPr algn="l" defTabSz="356362">
                <a:spcBef>
                  <a:spcPts val="900"/>
                </a:spcBef>
                <a:defRPr sz="2318">
                  <a:solidFill>
                    <a:schemeClr val="accent1"/>
                  </a:solidFill>
                  <a:latin typeface="Monaco"/>
                  <a:ea typeface="Monaco"/>
                  <a:cs typeface="Monaco"/>
                  <a:sym typeface="Monaco"/>
                </a:defRPr>
              </a:pPr>
              <a:r>
                <a:t>install.packages("rvest")</a:t>
              </a:r>
            </a:p>
            <a:p>
              <a:pPr algn="l" defTabSz="356362">
                <a:spcBef>
                  <a:spcPts val="900"/>
                </a:spcBef>
                <a:defRPr sz="2318">
                  <a:solidFill>
                    <a:schemeClr val="accent1"/>
                  </a:solidFill>
                  <a:latin typeface="Monaco"/>
                  <a:ea typeface="Monaco"/>
                  <a:cs typeface="Monaco"/>
                  <a:sym typeface="Monaco"/>
                </a:defRPr>
              </a:pPr>
              <a:r>
                <a:t>install.packages("xml2")</a:t>
              </a:r>
            </a:p>
            <a:p>
              <a:pPr algn="l" defTabSz="356362">
                <a:spcBef>
                  <a:spcPts val="900"/>
                </a:spcBef>
                <a:defRPr sz="2318">
                  <a:solidFill>
                    <a:schemeClr val="accent1"/>
                  </a:solidFill>
                  <a:latin typeface="Monaco"/>
                  <a:ea typeface="Monaco"/>
                  <a:cs typeface="Monaco"/>
                  <a:sym typeface="Monaco"/>
                </a:defRPr>
              </a:pPr>
              <a:r>
                <a:t>install.packages("modelr")</a:t>
              </a:r>
            </a:p>
            <a:p>
              <a:pPr algn="l" defTabSz="356362">
                <a:spcBef>
                  <a:spcPts val="900"/>
                </a:spcBef>
                <a:defRPr sz="2318">
                  <a:solidFill>
                    <a:schemeClr val="accent1"/>
                  </a:solidFill>
                  <a:latin typeface="Monaco"/>
                  <a:ea typeface="Monaco"/>
                  <a:cs typeface="Monaco"/>
                  <a:sym typeface="Monaco"/>
                </a:defRPr>
              </a:pPr>
              <a:r>
                <a:t>install.packages("broom")</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8" grpId="1" animBg="1" advAuto="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grpSp>
        <p:nvGrpSpPr>
          <p:cNvPr id="109" name="Group"/>
          <p:cNvGrpSpPr/>
          <p:nvPr/>
        </p:nvGrpSpPr>
        <p:grpSpPr>
          <a:xfrm>
            <a:off x="5860851" y="1826434"/>
            <a:ext cx="12662298" cy="8376049"/>
            <a:chOff x="0" y="0"/>
            <a:chExt cx="12662296" cy="8376047"/>
          </a:xfrm>
        </p:grpSpPr>
        <p:sp>
          <p:nvSpPr>
            <p:cNvPr id="104" name="Rounded Rectangle"/>
            <p:cNvSpPr/>
            <p:nvPr/>
          </p:nvSpPr>
          <p:spPr>
            <a:xfrm>
              <a:off x="0" y="89636"/>
              <a:ext cx="12662297" cy="8286412"/>
            </a:xfrm>
            <a:prstGeom prst="roundRect">
              <a:avLst>
                <a:gd name="adj" fmla="val 9043"/>
              </a:avLst>
            </a:prstGeom>
            <a:solidFill>
              <a:srgbClr val="407AAA"/>
            </a:solidFill>
            <a:ln w="254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a:defRPr sz="4200">
                  <a:solidFill>
                    <a:srgbClr val="FFFFFF"/>
                  </a:solidFill>
                  <a:effectLst>
                    <a:outerShdw blurRad="38100" dist="12700" dir="5400000" rotWithShape="0">
                      <a:srgbClr val="000000">
                        <a:alpha val="50000"/>
                      </a:srgbClr>
                    </a:outerShdw>
                  </a:effectLst>
                </a:defRPr>
              </a:pPr>
              <a:endParaRPr/>
            </a:p>
          </p:txBody>
        </p:sp>
        <p:sp>
          <p:nvSpPr>
            <p:cNvPr id="105"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4200">
                  <a:solidFill>
                    <a:srgbClr val="FFFFFF"/>
                  </a:solidFill>
                  <a:effectLst>
                    <a:outerShdw blurRad="38100" dist="12700" dir="5400000" rotWithShape="0">
                      <a:srgbClr val="000000">
                        <a:alpha val="50000"/>
                      </a:srgbClr>
                    </a:outerShdw>
                  </a:effectLst>
                </a:defRPr>
              </a:pPr>
              <a:endParaRPr/>
            </a:p>
          </p:txBody>
        </p:sp>
        <p:sp>
          <p:nvSpPr>
            <p:cNvPr id="106" name="TA"/>
            <p:cNvSpPr txBox="1"/>
            <p:nvPr/>
          </p:nvSpPr>
          <p:spPr>
            <a:xfrm>
              <a:off x="1495154" y="2873320"/>
              <a:ext cx="9655996" cy="408344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0200" b="1">
                  <a:latin typeface="Marker Felt"/>
                  <a:ea typeface="Marker Felt"/>
                  <a:cs typeface="Marker Felt"/>
                  <a:sym typeface="Marker Felt"/>
                </a:defRPr>
              </a:lvl1pPr>
            </a:lstStyle>
            <a:p>
              <a:r>
                <a:rPr lang="en-GB" dirty="0"/>
                <a:t>&lt;</a:t>
              </a:r>
              <a:r>
                <a:rPr dirty="0"/>
                <a:t>TA</a:t>
              </a:r>
              <a:r>
                <a:rPr lang="en-GB" dirty="0"/>
                <a:t>1&gt;</a:t>
              </a:r>
              <a:endParaRPr dirty="0"/>
            </a:p>
          </p:txBody>
        </p:sp>
        <p:sp>
          <p:nvSpPr>
            <p:cNvPr id="107"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lgn="l">
                <a:defRPr sz="9000" b="1" spc="900">
                  <a:solidFill>
                    <a:srgbClr val="FFFFFF"/>
                  </a:solidFill>
                  <a:latin typeface="+mn-lt"/>
                  <a:ea typeface="+mn-ea"/>
                  <a:cs typeface="+mn-cs"/>
                  <a:sym typeface="Helvetica Neue"/>
                </a:defRPr>
              </a:lvl1pPr>
            </a:lstStyle>
            <a:p>
              <a:r>
                <a:t>HELLO</a:t>
              </a:r>
            </a:p>
          </p:txBody>
        </p:sp>
        <p:sp>
          <p:nvSpPr>
            <p:cNvPr id="108"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lgn="l">
                <a:defRPr sz="5000">
                  <a:solidFill>
                    <a:srgbClr val="FFFFFF"/>
                  </a:solidFill>
                  <a:latin typeface="+mn-lt"/>
                  <a:ea typeface="+mn-ea"/>
                  <a:cs typeface="+mn-cs"/>
                  <a:sym typeface="Helvetica Neue"/>
                </a:defRPr>
              </a:lvl1pPr>
            </a:lstStyle>
            <a:p>
              <a:r>
                <a:t>my name is</a:t>
              </a:r>
            </a:p>
          </p:txBody>
        </p:sp>
      </p:grpSp>
      <p:grpSp>
        <p:nvGrpSpPr>
          <p:cNvPr id="11" name="Group 10">
            <a:extLst>
              <a:ext uri="{FF2B5EF4-FFF2-40B4-BE49-F238E27FC236}">
                <a16:creationId xmlns:a16="http://schemas.microsoft.com/office/drawing/2014/main" id="{4E19785E-E9CC-4DCB-A642-2725AD74469C}"/>
              </a:ext>
            </a:extLst>
          </p:cNvPr>
          <p:cNvGrpSpPr/>
          <p:nvPr/>
        </p:nvGrpSpPr>
        <p:grpSpPr>
          <a:xfrm>
            <a:off x="5860852" y="10817241"/>
            <a:ext cx="16134175" cy="1064887"/>
            <a:chOff x="5860852" y="10817241"/>
            <a:chExt cx="16134175" cy="1064887"/>
          </a:xfrm>
        </p:grpSpPr>
        <p:sp>
          <p:nvSpPr>
            <p:cNvPr id="12" name=" @StatGarrett">
              <a:extLst>
                <a:ext uri="{FF2B5EF4-FFF2-40B4-BE49-F238E27FC236}">
                  <a16:creationId xmlns:a16="http://schemas.microsoft.com/office/drawing/2014/main" id="{42C935F2-1BB9-4122-A5D2-03DBCF1A7C64}"/>
                </a:ext>
              </a:extLst>
            </p:cNvPr>
            <p:cNvSpPr txBox="1"/>
            <p:nvPr/>
          </p:nvSpPr>
          <p:spPr>
            <a:xfrm>
              <a:off x="5860852" y="10817241"/>
              <a:ext cx="5359082" cy="106488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p>
              <a:pPr algn="l">
                <a:defRPr sz="5600">
                  <a:latin typeface="+mn-lt"/>
                  <a:ea typeface="+mn-ea"/>
                  <a:cs typeface="+mn-cs"/>
                  <a:sym typeface="Helvetica Neue"/>
                </a:defRPr>
              </a:pPr>
              <a:r>
                <a:rPr dirty="0">
                  <a:solidFill>
                    <a:srgbClr val="78AAD6"/>
                  </a:solidFill>
                  <a:latin typeface="FontAwesome"/>
                  <a:ea typeface="FontAwesome"/>
                  <a:cs typeface="FontAwesome"/>
                  <a:sym typeface="FontAwesome"/>
                </a:rPr>
                <a:t></a:t>
              </a:r>
              <a:r>
                <a:rPr dirty="0"/>
                <a:t> </a:t>
              </a:r>
              <a:r>
                <a:rPr dirty="0">
                  <a:solidFill>
                    <a:srgbClr val="53585F"/>
                  </a:solidFill>
                </a:rPr>
                <a:t>@</a:t>
              </a:r>
              <a:r>
                <a:rPr lang="en-GB" dirty="0">
                  <a:solidFill>
                    <a:srgbClr val="53585F"/>
                  </a:solidFill>
                </a:rPr>
                <a:t>&lt;Twitter&gt; </a:t>
              </a:r>
              <a:endParaRPr dirty="0">
                <a:solidFill>
                  <a:srgbClr val="53585F"/>
                </a:solidFill>
              </a:endParaRPr>
            </a:p>
          </p:txBody>
        </p:sp>
        <p:pic>
          <p:nvPicPr>
            <p:cNvPr id="13" name="Picture 6" descr="Image result for github">
              <a:extLst>
                <a:ext uri="{FF2B5EF4-FFF2-40B4-BE49-F238E27FC236}">
                  <a16:creationId xmlns:a16="http://schemas.microsoft.com/office/drawing/2014/main" id="{3DAA5E83-19A7-41A1-92A6-D2F974C4B5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19933" y="10920286"/>
              <a:ext cx="858795" cy="858795"/>
            </a:xfrm>
            <a:prstGeom prst="rect">
              <a:avLst/>
            </a:prstGeom>
            <a:noFill/>
            <a:extLst>
              <a:ext uri="{909E8E84-426E-40DD-AFC4-6F175D3DCCD1}">
                <a14:hiddenFill xmlns:a14="http://schemas.microsoft.com/office/drawing/2010/main">
                  <a:solidFill>
                    <a:srgbClr val="FFFFFF"/>
                  </a:solidFill>
                </a14:hiddenFill>
              </a:ext>
            </a:extLst>
          </p:spPr>
        </p:pic>
        <p:sp>
          <p:nvSpPr>
            <p:cNvPr id="14" name=" @StatGarrett">
              <a:extLst>
                <a:ext uri="{FF2B5EF4-FFF2-40B4-BE49-F238E27FC236}">
                  <a16:creationId xmlns:a16="http://schemas.microsoft.com/office/drawing/2014/main" id="{7B14F1C1-AFDB-47B1-BA4B-B70ABA5FD87E}"/>
                </a:ext>
              </a:extLst>
            </p:cNvPr>
            <p:cNvSpPr txBox="1"/>
            <p:nvPr/>
          </p:nvSpPr>
          <p:spPr>
            <a:xfrm>
              <a:off x="12078728" y="10817241"/>
              <a:ext cx="9916299" cy="106488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p>
              <a:pPr algn="l">
                <a:defRPr sz="5600">
                  <a:latin typeface="+mn-lt"/>
                  <a:ea typeface="+mn-ea"/>
                  <a:cs typeface="+mn-cs"/>
                  <a:sym typeface="Helvetica Neue"/>
                </a:defRPr>
              </a:pPr>
              <a:r>
                <a:rPr lang="en-GB" dirty="0">
                  <a:solidFill>
                    <a:srgbClr val="53585F"/>
                  </a:solidFill>
                </a:rPr>
                <a:t>&lt;</a:t>
              </a:r>
              <a:r>
                <a:rPr lang="en-GB" dirty="0" err="1">
                  <a:solidFill>
                    <a:srgbClr val="53585F"/>
                  </a:solidFill>
                </a:rPr>
                <a:t>Github</a:t>
              </a:r>
              <a:r>
                <a:rPr lang="en-GB" dirty="0">
                  <a:solidFill>
                    <a:srgbClr val="53585F"/>
                  </a:solidFill>
                </a:rPr>
                <a:t> Profile&gt;</a:t>
              </a:r>
              <a:endParaRPr dirty="0">
                <a:solidFill>
                  <a:srgbClr val="53585F"/>
                </a:solidFill>
              </a:endParaRPr>
            </a:p>
          </p:txBody>
        </p:sp>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grpSp>
        <p:nvGrpSpPr>
          <p:cNvPr id="983" name="Group"/>
          <p:cNvGrpSpPr/>
          <p:nvPr/>
        </p:nvGrpSpPr>
        <p:grpSpPr>
          <a:xfrm>
            <a:off x="1916092" y="581720"/>
            <a:ext cx="9339650" cy="12554801"/>
            <a:chOff x="0" y="0"/>
            <a:chExt cx="9339649" cy="12554799"/>
          </a:xfrm>
        </p:grpSpPr>
        <p:sp>
          <p:nvSpPr>
            <p:cNvPr id="978" name="Rectangle"/>
            <p:cNvSpPr/>
            <p:nvPr/>
          </p:nvSpPr>
          <p:spPr>
            <a:xfrm>
              <a:off x="7235" y="0"/>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79" name="install.packages(&quot;tidyverse&quot;)"/>
            <p:cNvSpPr txBox="1"/>
            <p:nvPr/>
          </p:nvSpPr>
          <p:spPr>
            <a:xfrm>
              <a:off x="205754" y="224795"/>
              <a:ext cx="9049023" cy="87029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rmAutofit/>
            </a:bodyPr>
            <a:lstStyle>
              <a:lvl1pPr algn="l">
                <a:spcBef>
                  <a:spcPts val="1500"/>
                </a:spcBef>
                <a:defRPr sz="4000">
                  <a:solidFill>
                    <a:schemeClr val="accent1"/>
                  </a:solidFill>
                  <a:latin typeface="Monaco"/>
                  <a:ea typeface="Monaco"/>
                  <a:cs typeface="Monaco"/>
                  <a:sym typeface="Monaco"/>
                </a:defRPr>
              </a:lvl1pPr>
            </a:lstStyle>
            <a:p>
              <a:r>
                <a:t>install.packages("tidyverse")</a:t>
              </a:r>
            </a:p>
          </p:txBody>
        </p:sp>
        <p:sp>
          <p:nvSpPr>
            <p:cNvPr id="980" name="does the equivalent of"/>
            <p:cNvSpPr txBox="1"/>
            <p:nvPr/>
          </p:nvSpPr>
          <p:spPr>
            <a:xfrm>
              <a:off x="0" y="1213627"/>
              <a:ext cx="9339650" cy="13731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lgn="l">
                <a:defRPr sz="5000">
                  <a:latin typeface="Source Sans Pro"/>
                  <a:ea typeface="Source Sans Pro"/>
                  <a:cs typeface="Source Sans Pro"/>
                  <a:sym typeface="Source Sans Pro"/>
                </a:defRPr>
              </a:lvl1pPr>
            </a:lstStyle>
            <a:p>
              <a:r>
                <a:t>does the equivalent of</a:t>
              </a:r>
            </a:p>
          </p:txBody>
        </p:sp>
        <p:sp>
          <p:nvSpPr>
            <p:cNvPr id="981" name="Rectangle"/>
            <p:cNvSpPr/>
            <p:nvPr/>
          </p:nvSpPr>
          <p:spPr>
            <a:xfrm>
              <a:off x="7235" y="2711689"/>
              <a:ext cx="9325179" cy="9843111"/>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82" name="install.packages(&quot;ggplot2&quot;)…"/>
            <p:cNvSpPr txBox="1"/>
            <p:nvPr/>
          </p:nvSpPr>
          <p:spPr>
            <a:xfrm>
              <a:off x="205754" y="2734391"/>
              <a:ext cx="9049023" cy="97977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rmAutofit/>
            </a:bodyPr>
            <a:lstStyle/>
            <a:p>
              <a:pPr algn="l" defTabSz="356362">
                <a:spcBef>
                  <a:spcPts val="900"/>
                </a:spcBef>
                <a:defRPr sz="2318">
                  <a:solidFill>
                    <a:schemeClr val="accent1"/>
                  </a:solidFill>
                  <a:latin typeface="Monaco"/>
                  <a:ea typeface="Monaco"/>
                  <a:cs typeface="Monaco"/>
                  <a:sym typeface="Monaco"/>
                </a:defRPr>
              </a:pPr>
              <a:r>
                <a:t>install.packages("ggplot2")</a:t>
              </a:r>
            </a:p>
            <a:p>
              <a:pPr algn="l" defTabSz="356362">
                <a:spcBef>
                  <a:spcPts val="900"/>
                </a:spcBef>
                <a:defRPr sz="2318">
                  <a:solidFill>
                    <a:schemeClr val="accent1"/>
                  </a:solidFill>
                  <a:latin typeface="Monaco"/>
                  <a:ea typeface="Monaco"/>
                  <a:cs typeface="Monaco"/>
                  <a:sym typeface="Monaco"/>
                </a:defRPr>
              </a:pPr>
              <a:r>
                <a:t>install.packages("dplyr")</a:t>
              </a:r>
            </a:p>
            <a:p>
              <a:pPr algn="l" defTabSz="356362">
                <a:spcBef>
                  <a:spcPts val="900"/>
                </a:spcBef>
                <a:defRPr sz="2318">
                  <a:solidFill>
                    <a:schemeClr val="accent1"/>
                  </a:solidFill>
                  <a:latin typeface="Monaco"/>
                  <a:ea typeface="Monaco"/>
                  <a:cs typeface="Monaco"/>
                  <a:sym typeface="Monaco"/>
                </a:defRPr>
              </a:pPr>
              <a:r>
                <a:t>install.packages("tidyr")</a:t>
              </a:r>
            </a:p>
            <a:p>
              <a:pPr algn="l" defTabSz="356362">
                <a:spcBef>
                  <a:spcPts val="900"/>
                </a:spcBef>
                <a:defRPr sz="2318">
                  <a:solidFill>
                    <a:schemeClr val="accent1"/>
                  </a:solidFill>
                  <a:latin typeface="Monaco"/>
                  <a:ea typeface="Monaco"/>
                  <a:cs typeface="Monaco"/>
                  <a:sym typeface="Monaco"/>
                </a:defRPr>
              </a:pPr>
              <a:r>
                <a:t>install.packages("readr")</a:t>
              </a:r>
            </a:p>
            <a:p>
              <a:pPr algn="l" defTabSz="356362">
                <a:spcBef>
                  <a:spcPts val="900"/>
                </a:spcBef>
                <a:defRPr sz="2318">
                  <a:solidFill>
                    <a:schemeClr val="accent1"/>
                  </a:solidFill>
                  <a:latin typeface="Monaco"/>
                  <a:ea typeface="Monaco"/>
                  <a:cs typeface="Monaco"/>
                  <a:sym typeface="Monaco"/>
                </a:defRPr>
              </a:pPr>
              <a:r>
                <a:t>install.packages("purrr")</a:t>
              </a:r>
            </a:p>
            <a:p>
              <a:pPr algn="l" defTabSz="356362">
                <a:spcBef>
                  <a:spcPts val="900"/>
                </a:spcBef>
                <a:defRPr sz="2318">
                  <a:solidFill>
                    <a:schemeClr val="accent1"/>
                  </a:solidFill>
                  <a:latin typeface="Monaco"/>
                  <a:ea typeface="Monaco"/>
                  <a:cs typeface="Monaco"/>
                  <a:sym typeface="Monaco"/>
                </a:defRPr>
              </a:pPr>
              <a:r>
                <a:t>install.packages("tibble")</a:t>
              </a:r>
            </a:p>
            <a:p>
              <a:pPr algn="l" defTabSz="356362">
                <a:spcBef>
                  <a:spcPts val="900"/>
                </a:spcBef>
                <a:defRPr sz="2318">
                  <a:solidFill>
                    <a:srgbClr val="A6AAA9"/>
                  </a:solidFill>
                  <a:latin typeface="Monaco"/>
                  <a:ea typeface="Monaco"/>
                  <a:cs typeface="Monaco"/>
                  <a:sym typeface="Monaco"/>
                </a:defRPr>
              </a:pPr>
              <a:r>
                <a:t>install.packages("hms")</a:t>
              </a:r>
            </a:p>
            <a:p>
              <a:pPr algn="l" defTabSz="356362">
                <a:spcBef>
                  <a:spcPts val="900"/>
                </a:spcBef>
                <a:defRPr sz="2318">
                  <a:solidFill>
                    <a:srgbClr val="A6AAA9"/>
                  </a:solidFill>
                  <a:latin typeface="Monaco"/>
                  <a:ea typeface="Monaco"/>
                  <a:cs typeface="Monaco"/>
                  <a:sym typeface="Monaco"/>
                </a:defRPr>
              </a:pPr>
              <a:r>
                <a:t>install.packages("stringr")</a:t>
              </a:r>
            </a:p>
            <a:p>
              <a:pPr algn="l" defTabSz="356362">
                <a:spcBef>
                  <a:spcPts val="900"/>
                </a:spcBef>
                <a:defRPr sz="2318">
                  <a:solidFill>
                    <a:srgbClr val="A6AAA9"/>
                  </a:solidFill>
                  <a:latin typeface="Monaco"/>
                  <a:ea typeface="Monaco"/>
                  <a:cs typeface="Monaco"/>
                  <a:sym typeface="Monaco"/>
                </a:defRPr>
              </a:pPr>
              <a:r>
                <a:t>install.packages("lubridate")</a:t>
              </a:r>
            </a:p>
            <a:p>
              <a:pPr algn="l" defTabSz="356362">
                <a:spcBef>
                  <a:spcPts val="900"/>
                </a:spcBef>
                <a:defRPr sz="2318">
                  <a:solidFill>
                    <a:srgbClr val="A6AAA9"/>
                  </a:solidFill>
                  <a:latin typeface="Monaco"/>
                  <a:ea typeface="Monaco"/>
                  <a:cs typeface="Monaco"/>
                  <a:sym typeface="Monaco"/>
                </a:defRPr>
              </a:pPr>
              <a:r>
                <a:t>install.packages("forcats")</a:t>
              </a:r>
            </a:p>
            <a:p>
              <a:pPr algn="l" defTabSz="356362">
                <a:spcBef>
                  <a:spcPts val="900"/>
                </a:spcBef>
                <a:defRPr sz="2318">
                  <a:solidFill>
                    <a:srgbClr val="A6AAA9"/>
                  </a:solidFill>
                  <a:latin typeface="Monaco"/>
                  <a:ea typeface="Monaco"/>
                  <a:cs typeface="Monaco"/>
                  <a:sym typeface="Monaco"/>
                </a:defRPr>
              </a:pPr>
              <a:r>
                <a:t>install.packages("DBI")</a:t>
              </a:r>
            </a:p>
            <a:p>
              <a:pPr algn="l" defTabSz="356362">
                <a:spcBef>
                  <a:spcPts val="900"/>
                </a:spcBef>
                <a:defRPr sz="2318">
                  <a:solidFill>
                    <a:srgbClr val="A6AAA9"/>
                  </a:solidFill>
                  <a:latin typeface="Monaco"/>
                  <a:ea typeface="Monaco"/>
                  <a:cs typeface="Monaco"/>
                  <a:sym typeface="Monaco"/>
                </a:defRPr>
              </a:pPr>
              <a:r>
                <a:t>install.packages("haven")</a:t>
              </a:r>
            </a:p>
            <a:p>
              <a:pPr algn="l" defTabSz="356362">
                <a:spcBef>
                  <a:spcPts val="900"/>
                </a:spcBef>
                <a:defRPr sz="2318">
                  <a:solidFill>
                    <a:srgbClr val="A6AAA9"/>
                  </a:solidFill>
                  <a:latin typeface="Monaco"/>
                  <a:ea typeface="Monaco"/>
                  <a:cs typeface="Monaco"/>
                  <a:sym typeface="Monaco"/>
                </a:defRPr>
              </a:pPr>
              <a:r>
                <a:t>install.packages("httr")</a:t>
              </a:r>
            </a:p>
            <a:p>
              <a:pPr algn="l" defTabSz="356362">
                <a:spcBef>
                  <a:spcPts val="900"/>
                </a:spcBef>
                <a:defRPr sz="2318">
                  <a:solidFill>
                    <a:srgbClr val="A6AAA9"/>
                  </a:solidFill>
                  <a:latin typeface="Monaco"/>
                  <a:ea typeface="Monaco"/>
                  <a:cs typeface="Monaco"/>
                  <a:sym typeface="Monaco"/>
                </a:defRPr>
              </a:pPr>
              <a:r>
                <a:t>install.packages("jsonlite")</a:t>
              </a:r>
            </a:p>
            <a:p>
              <a:pPr algn="l" defTabSz="356362">
                <a:spcBef>
                  <a:spcPts val="900"/>
                </a:spcBef>
                <a:defRPr sz="2318">
                  <a:solidFill>
                    <a:srgbClr val="A6AAA9"/>
                  </a:solidFill>
                  <a:latin typeface="Monaco"/>
                  <a:ea typeface="Monaco"/>
                  <a:cs typeface="Monaco"/>
                  <a:sym typeface="Monaco"/>
                </a:defRPr>
              </a:pPr>
              <a:r>
                <a:t>install.packages("readxl")</a:t>
              </a:r>
            </a:p>
            <a:p>
              <a:pPr algn="l" defTabSz="356362">
                <a:spcBef>
                  <a:spcPts val="900"/>
                </a:spcBef>
                <a:defRPr sz="2318">
                  <a:solidFill>
                    <a:srgbClr val="A6AAA9"/>
                  </a:solidFill>
                  <a:latin typeface="Monaco"/>
                  <a:ea typeface="Monaco"/>
                  <a:cs typeface="Monaco"/>
                  <a:sym typeface="Monaco"/>
                </a:defRPr>
              </a:pPr>
              <a:r>
                <a:t>install.packages("rvest")</a:t>
              </a:r>
            </a:p>
            <a:p>
              <a:pPr algn="l" defTabSz="356362">
                <a:spcBef>
                  <a:spcPts val="900"/>
                </a:spcBef>
                <a:defRPr sz="2318">
                  <a:solidFill>
                    <a:srgbClr val="A6AAA9"/>
                  </a:solidFill>
                  <a:latin typeface="Monaco"/>
                  <a:ea typeface="Monaco"/>
                  <a:cs typeface="Monaco"/>
                  <a:sym typeface="Monaco"/>
                </a:defRPr>
              </a:pPr>
              <a:r>
                <a:t>install.packages("xml2")</a:t>
              </a:r>
            </a:p>
            <a:p>
              <a:pPr algn="l" defTabSz="356362">
                <a:spcBef>
                  <a:spcPts val="900"/>
                </a:spcBef>
                <a:defRPr sz="2318">
                  <a:solidFill>
                    <a:srgbClr val="A6AAA9"/>
                  </a:solidFill>
                  <a:latin typeface="Monaco"/>
                  <a:ea typeface="Monaco"/>
                  <a:cs typeface="Monaco"/>
                  <a:sym typeface="Monaco"/>
                </a:defRPr>
              </a:pPr>
              <a:r>
                <a:t>install.packages("modelr")</a:t>
              </a:r>
            </a:p>
            <a:p>
              <a:pPr algn="l" defTabSz="356362">
                <a:spcBef>
                  <a:spcPts val="900"/>
                </a:spcBef>
                <a:defRPr sz="2318">
                  <a:solidFill>
                    <a:srgbClr val="A6AAA9"/>
                  </a:solidFill>
                  <a:latin typeface="Monaco"/>
                  <a:ea typeface="Monaco"/>
                  <a:cs typeface="Monaco"/>
                  <a:sym typeface="Monaco"/>
                </a:defRPr>
              </a:pPr>
              <a:r>
                <a:t>install.packages("broom")</a:t>
              </a:r>
            </a:p>
          </p:txBody>
        </p:sp>
      </p:grpSp>
      <p:grpSp>
        <p:nvGrpSpPr>
          <p:cNvPr id="989" name="Group"/>
          <p:cNvGrpSpPr/>
          <p:nvPr/>
        </p:nvGrpSpPr>
        <p:grpSpPr>
          <a:xfrm>
            <a:off x="13128257" y="579479"/>
            <a:ext cx="9339650" cy="12554801"/>
            <a:chOff x="0" y="0"/>
            <a:chExt cx="9339649" cy="12554799"/>
          </a:xfrm>
        </p:grpSpPr>
        <p:sp>
          <p:nvSpPr>
            <p:cNvPr id="984" name="Rectangle"/>
            <p:cNvSpPr/>
            <p:nvPr/>
          </p:nvSpPr>
          <p:spPr>
            <a:xfrm>
              <a:off x="7235" y="0"/>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85" name="library(&quot;tidyverse&quot;)"/>
            <p:cNvSpPr txBox="1"/>
            <p:nvPr/>
          </p:nvSpPr>
          <p:spPr>
            <a:xfrm>
              <a:off x="205754" y="224795"/>
              <a:ext cx="9049023" cy="87029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rmAutofit/>
            </a:bodyPr>
            <a:lstStyle>
              <a:lvl1pPr algn="l">
                <a:spcBef>
                  <a:spcPts val="1500"/>
                </a:spcBef>
                <a:defRPr sz="4000">
                  <a:solidFill>
                    <a:schemeClr val="accent1"/>
                  </a:solidFill>
                  <a:latin typeface="Monaco"/>
                  <a:ea typeface="Monaco"/>
                  <a:cs typeface="Monaco"/>
                  <a:sym typeface="Monaco"/>
                </a:defRPr>
              </a:lvl1pPr>
            </a:lstStyle>
            <a:p>
              <a:r>
                <a:t>library("tidyverse")</a:t>
              </a:r>
            </a:p>
          </p:txBody>
        </p:sp>
        <p:sp>
          <p:nvSpPr>
            <p:cNvPr id="986" name="does the equivalent of"/>
            <p:cNvSpPr txBox="1"/>
            <p:nvPr/>
          </p:nvSpPr>
          <p:spPr>
            <a:xfrm>
              <a:off x="0" y="1213627"/>
              <a:ext cx="9339650" cy="13731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lgn="l">
                <a:defRPr sz="5000">
                  <a:latin typeface="Source Sans Pro"/>
                  <a:ea typeface="Source Sans Pro"/>
                  <a:cs typeface="Source Sans Pro"/>
                  <a:sym typeface="Source Sans Pro"/>
                </a:defRPr>
              </a:lvl1pPr>
            </a:lstStyle>
            <a:p>
              <a:r>
                <a:t>does the equivalent of</a:t>
              </a:r>
            </a:p>
          </p:txBody>
        </p:sp>
        <p:sp>
          <p:nvSpPr>
            <p:cNvPr id="987" name="Rectangle"/>
            <p:cNvSpPr/>
            <p:nvPr/>
          </p:nvSpPr>
          <p:spPr>
            <a:xfrm>
              <a:off x="7235" y="2711689"/>
              <a:ext cx="9325179" cy="9843111"/>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88" name="library(&quot;ggplot2&quot;)…"/>
            <p:cNvSpPr txBox="1"/>
            <p:nvPr/>
          </p:nvSpPr>
          <p:spPr>
            <a:xfrm>
              <a:off x="205754" y="2734391"/>
              <a:ext cx="9049023" cy="97977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rmAutofit/>
            </a:bodyPr>
            <a:lstStyle/>
            <a:p>
              <a:pPr algn="l" defTabSz="356362">
                <a:spcBef>
                  <a:spcPts val="900"/>
                </a:spcBef>
                <a:defRPr sz="2318">
                  <a:solidFill>
                    <a:schemeClr val="accent1"/>
                  </a:solidFill>
                  <a:latin typeface="Monaco"/>
                  <a:ea typeface="Monaco"/>
                  <a:cs typeface="Monaco"/>
                  <a:sym typeface="Monaco"/>
                </a:defRPr>
              </a:pPr>
              <a:r>
                <a:t>library("ggplot2")</a:t>
              </a:r>
            </a:p>
            <a:p>
              <a:pPr algn="l" defTabSz="356362">
                <a:spcBef>
                  <a:spcPts val="900"/>
                </a:spcBef>
                <a:defRPr sz="2318">
                  <a:solidFill>
                    <a:schemeClr val="accent1"/>
                  </a:solidFill>
                  <a:latin typeface="Monaco"/>
                  <a:ea typeface="Monaco"/>
                  <a:cs typeface="Monaco"/>
                  <a:sym typeface="Monaco"/>
                </a:defRPr>
              </a:pPr>
              <a:r>
                <a:t>library("dplyr")</a:t>
              </a:r>
            </a:p>
            <a:p>
              <a:pPr algn="l" defTabSz="356362">
                <a:spcBef>
                  <a:spcPts val="900"/>
                </a:spcBef>
                <a:defRPr sz="2318">
                  <a:solidFill>
                    <a:schemeClr val="accent1"/>
                  </a:solidFill>
                  <a:latin typeface="Monaco"/>
                  <a:ea typeface="Monaco"/>
                  <a:cs typeface="Monaco"/>
                  <a:sym typeface="Monaco"/>
                </a:defRPr>
              </a:pPr>
              <a:r>
                <a:t>library("tidyr")</a:t>
              </a:r>
            </a:p>
            <a:p>
              <a:pPr algn="l" defTabSz="356362">
                <a:spcBef>
                  <a:spcPts val="900"/>
                </a:spcBef>
                <a:defRPr sz="2318">
                  <a:solidFill>
                    <a:schemeClr val="accent1"/>
                  </a:solidFill>
                  <a:latin typeface="Monaco"/>
                  <a:ea typeface="Monaco"/>
                  <a:cs typeface="Monaco"/>
                  <a:sym typeface="Monaco"/>
                </a:defRPr>
              </a:pPr>
              <a:r>
                <a:t>library("readr")</a:t>
              </a:r>
            </a:p>
            <a:p>
              <a:pPr algn="l" defTabSz="356362">
                <a:spcBef>
                  <a:spcPts val="900"/>
                </a:spcBef>
                <a:defRPr sz="2318">
                  <a:solidFill>
                    <a:schemeClr val="accent1"/>
                  </a:solidFill>
                  <a:latin typeface="Monaco"/>
                  <a:ea typeface="Monaco"/>
                  <a:cs typeface="Monaco"/>
                  <a:sym typeface="Monaco"/>
                </a:defRPr>
              </a:pPr>
              <a:r>
                <a:t>library("purrr")</a:t>
              </a:r>
            </a:p>
            <a:p>
              <a:pPr algn="l" defTabSz="356362">
                <a:spcBef>
                  <a:spcPts val="900"/>
                </a:spcBef>
                <a:defRPr sz="2318">
                  <a:solidFill>
                    <a:schemeClr val="accent1"/>
                  </a:solidFill>
                  <a:latin typeface="Monaco"/>
                  <a:ea typeface="Monaco"/>
                  <a:cs typeface="Monaco"/>
                  <a:sym typeface="Monaco"/>
                </a:defRPr>
              </a:pPr>
              <a:r>
                <a:t>library("tibble")</a:t>
              </a: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p:txBody>
        </p:sp>
      </p:gr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1"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grpSp>
        <p:nvGrpSpPr>
          <p:cNvPr id="994" name="Group"/>
          <p:cNvGrpSpPr/>
          <p:nvPr/>
        </p:nvGrpSpPr>
        <p:grpSpPr>
          <a:xfrm>
            <a:off x="-276173" y="1861537"/>
            <a:ext cx="21379637" cy="12026046"/>
            <a:chOff x="0" y="0"/>
            <a:chExt cx="21379636" cy="12026045"/>
          </a:xfrm>
        </p:grpSpPr>
        <p:pic>
          <p:nvPicPr>
            <p:cNvPr id="992" name="tidyverse.png" descr="tidyverse.png"/>
            <p:cNvPicPr>
              <a:picLocks noChangeAspect="1"/>
            </p:cNvPicPr>
            <p:nvPr/>
          </p:nvPicPr>
          <p:blipFill>
            <a:blip r:embed="rId3">
              <a:extLst/>
            </a:blip>
            <a:stretch>
              <a:fillRect/>
            </a:stretch>
          </p:blipFill>
          <p:spPr>
            <a:xfrm>
              <a:off x="0" y="0"/>
              <a:ext cx="21379637" cy="12026046"/>
            </a:xfrm>
            <a:prstGeom prst="rect">
              <a:avLst/>
            </a:prstGeom>
            <a:ln w="12700" cap="flat">
              <a:noFill/>
              <a:miter lim="400000"/>
            </a:ln>
            <a:effectLst/>
          </p:spPr>
        </p:pic>
        <p:sp>
          <p:nvSpPr>
            <p:cNvPr id="993" name="Rectangle"/>
            <p:cNvSpPr/>
            <p:nvPr/>
          </p:nvSpPr>
          <p:spPr>
            <a:xfrm>
              <a:off x="5678532" y="446658"/>
              <a:ext cx="3155690" cy="1099616"/>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995" name="Line"/>
          <p:cNvSpPr/>
          <p:nvPr/>
        </p:nvSpPr>
        <p:spPr>
          <a:xfrm>
            <a:off x="4262526" y="7917415"/>
            <a:ext cx="134872" cy="4104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085" y="18522"/>
                  <a:pt x="14700" y="15428"/>
                  <a:pt x="11447" y="12320"/>
                </a:cubicBezTo>
                <a:cubicBezTo>
                  <a:pt x="7838" y="8871"/>
                  <a:pt x="4390" y="5403"/>
                  <a:pt x="1493" y="1882"/>
                </a:cubicBezTo>
                <a:cubicBezTo>
                  <a:pt x="977" y="1256"/>
                  <a:pt x="480" y="629"/>
                  <a:pt x="0" y="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996" name="Line"/>
          <p:cNvSpPr/>
          <p:nvPr/>
        </p:nvSpPr>
        <p:spPr>
          <a:xfrm>
            <a:off x="5706332" y="10254066"/>
            <a:ext cx="764340" cy="6265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187" y="18728"/>
                  <a:pt x="14860" y="15707"/>
                  <a:pt x="11626" y="12543"/>
                </a:cubicBezTo>
                <a:cubicBezTo>
                  <a:pt x="7902" y="8901"/>
                  <a:pt x="4303" y="5073"/>
                  <a:pt x="868" y="1030"/>
                </a:cubicBezTo>
                <a:cubicBezTo>
                  <a:pt x="578" y="688"/>
                  <a:pt x="288" y="345"/>
                  <a:pt x="0" y="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997" name="Line"/>
          <p:cNvSpPr/>
          <p:nvPr/>
        </p:nvSpPr>
        <p:spPr>
          <a:xfrm>
            <a:off x="9850539" y="12326797"/>
            <a:ext cx="728584" cy="1331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091" y="19198"/>
                  <a:pt x="14595" y="16274"/>
                  <a:pt x="11115" y="12832"/>
                </a:cubicBezTo>
                <a:cubicBezTo>
                  <a:pt x="7388" y="9146"/>
                  <a:pt x="3682" y="4866"/>
                  <a:pt x="0" y="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998" name="Line"/>
          <p:cNvSpPr/>
          <p:nvPr/>
        </p:nvSpPr>
        <p:spPr>
          <a:xfrm>
            <a:off x="14370783" y="12159263"/>
            <a:ext cx="850189" cy="1985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7" y="3670"/>
                  <a:pt x="15229" y="7255"/>
                  <a:pt x="12035" y="10755"/>
                </a:cubicBezTo>
                <a:cubicBezTo>
                  <a:pt x="8603" y="14516"/>
                  <a:pt x="5161" y="18181"/>
                  <a:pt x="1662" y="20566"/>
                </a:cubicBezTo>
                <a:cubicBezTo>
                  <a:pt x="1109" y="20943"/>
                  <a:pt x="555" y="21288"/>
                  <a:pt x="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999" name="Line"/>
          <p:cNvSpPr/>
          <p:nvPr/>
        </p:nvSpPr>
        <p:spPr>
          <a:xfrm>
            <a:off x="4210253" y="5631993"/>
            <a:ext cx="100452" cy="3892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112" y="19127"/>
                  <a:pt x="4254" y="16655"/>
                  <a:pt x="6425" y="14186"/>
                </a:cubicBezTo>
                <a:cubicBezTo>
                  <a:pt x="9044" y="11207"/>
                  <a:pt x="11706" y="8230"/>
                  <a:pt x="14977" y="5295"/>
                </a:cubicBezTo>
                <a:cubicBezTo>
                  <a:pt x="16963" y="3512"/>
                  <a:pt x="19172" y="1746"/>
                  <a:pt x="21600" y="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000" name="Line"/>
          <p:cNvSpPr/>
          <p:nvPr/>
        </p:nvSpPr>
        <p:spPr>
          <a:xfrm>
            <a:off x="5386764" y="3263418"/>
            <a:ext cx="524327" cy="5170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745" y="18405"/>
                  <a:pt x="5579" y="15289"/>
                  <a:pt x="8499" y="12256"/>
                </a:cubicBezTo>
                <a:cubicBezTo>
                  <a:pt x="12089" y="8527"/>
                  <a:pt x="15807" y="4924"/>
                  <a:pt x="19735" y="1564"/>
                </a:cubicBezTo>
                <a:cubicBezTo>
                  <a:pt x="20352" y="1036"/>
                  <a:pt x="20973" y="515"/>
                  <a:pt x="21600" y="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001" name="Line"/>
          <p:cNvSpPr/>
          <p:nvPr/>
        </p:nvSpPr>
        <p:spPr>
          <a:xfrm>
            <a:off x="8615739" y="1341737"/>
            <a:ext cx="1387245" cy="3781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779" y="18013"/>
                  <a:pt x="5589" y="14758"/>
                  <a:pt x="8426" y="11840"/>
                </a:cubicBezTo>
                <a:cubicBezTo>
                  <a:pt x="11694" y="8479"/>
                  <a:pt x="14994" y="5568"/>
                  <a:pt x="18300" y="2763"/>
                </a:cubicBezTo>
                <a:cubicBezTo>
                  <a:pt x="19400" y="1830"/>
                  <a:pt x="20499" y="909"/>
                  <a:pt x="21600" y="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002" name="Line"/>
          <p:cNvSpPr/>
          <p:nvPr/>
        </p:nvSpPr>
        <p:spPr>
          <a:xfrm>
            <a:off x="13994187" y="1275394"/>
            <a:ext cx="1210934" cy="26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439" y="2364"/>
                  <a:pt x="6859" y="5274"/>
                  <a:pt x="10255" y="8726"/>
                </a:cubicBezTo>
                <a:cubicBezTo>
                  <a:pt x="13764" y="12295"/>
                  <a:pt x="17245" y="16439"/>
                  <a:pt x="20726" y="20564"/>
                </a:cubicBezTo>
                <a:cubicBezTo>
                  <a:pt x="21017" y="20910"/>
                  <a:pt x="21309" y="21255"/>
                  <a:pt x="2160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003" name="Line"/>
          <p:cNvSpPr/>
          <p:nvPr/>
        </p:nvSpPr>
        <p:spPr>
          <a:xfrm>
            <a:off x="18274087" y="3091494"/>
            <a:ext cx="542435" cy="4845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354" y="2935"/>
                  <a:pt x="6624" y="5986"/>
                  <a:pt x="9807" y="9151"/>
                </a:cubicBezTo>
                <a:cubicBezTo>
                  <a:pt x="13455" y="12779"/>
                  <a:pt x="16985" y="16553"/>
                  <a:pt x="20477" y="20370"/>
                </a:cubicBezTo>
                <a:cubicBezTo>
                  <a:pt x="20852" y="20779"/>
                  <a:pt x="21226" y="21189"/>
                  <a:pt x="2160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004" name="Line"/>
          <p:cNvSpPr/>
          <p:nvPr/>
        </p:nvSpPr>
        <p:spPr>
          <a:xfrm>
            <a:off x="20017162" y="5448634"/>
            <a:ext cx="115621" cy="3859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114" y="3489"/>
                  <a:pt x="8077" y="6994"/>
                  <a:pt x="11887" y="10514"/>
                </a:cubicBezTo>
                <a:cubicBezTo>
                  <a:pt x="15128" y="13508"/>
                  <a:pt x="18262" y="16517"/>
                  <a:pt x="20378" y="19602"/>
                </a:cubicBezTo>
                <a:cubicBezTo>
                  <a:pt x="20833" y="20265"/>
                  <a:pt x="21240" y="20931"/>
                  <a:pt x="2160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005" name="Line"/>
          <p:cNvSpPr/>
          <p:nvPr/>
        </p:nvSpPr>
        <p:spPr>
          <a:xfrm>
            <a:off x="20084445" y="7688005"/>
            <a:ext cx="97143" cy="3786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55" y="3093"/>
                  <a:pt x="16785" y="6160"/>
                  <a:pt x="13598" y="9193"/>
                </a:cubicBezTo>
                <a:cubicBezTo>
                  <a:pt x="9915" y="12698"/>
                  <a:pt x="5546" y="16154"/>
                  <a:pt x="1921" y="19663"/>
                </a:cubicBezTo>
                <a:cubicBezTo>
                  <a:pt x="1255" y="20307"/>
                  <a:pt x="615" y="20953"/>
                  <a:pt x="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006" name="Line"/>
          <p:cNvSpPr/>
          <p:nvPr/>
        </p:nvSpPr>
        <p:spPr>
          <a:xfrm>
            <a:off x="18443156" y="9927238"/>
            <a:ext cx="554157" cy="54803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88" y="1992"/>
                  <a:pt x="18133" y="3946"/>
                  <a:pt x="16337" y="5861"/>
                </a:cubicBezTo>
                <a:cubicBezTo>
                  <a:pt x="11589" y="10925"/>
                  <a:pt x="6561" y="15709"/>
                  <a:pt x="1404" y="20345"/>
                </a:cubicBezTo>
                <a:cubicBezTo>
                  <a:pt x="937" y="20764"/>
                  <a:pt x="469" y="21183"/>
                  <a:pt x="0" y="21600"/>
                </a:cubicBezTo>
              </a:path>
            </a:pathLst>
          </a:custGeom>
          <a:ln w="635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007" name="Deploy app or publish paper"/>
          <p:cNvSpPr/>
          <p:nvPr/>
        </p:nvSpPr>
        <p:spPr>
          <a:xfrm>
            <a:off x="3287208" y="8320443"/>
            <a:ext cx="3603831"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7" tIns="71437" rIns="71437" bIns="71437" anchor="ctr"/>
          <a:lstStyle>
            <a:lvl1pPr>
              <a:defRPr sz="3800">
                <a:solidFill>
                  <a:srgbClr val="FFFFFF"/>
                </a:solidFill>
                <a:latin typeface="Source Sans Pro"/>
                <a:ea typeface="Source Sans Pro"/>
                <a:cs typeface="Source Sans Pro"/>
                <a:sym typeface="Source Sans Pro"/>
              </a:defRPr>
            </a:lvl1pPr>
          </a:lstStyle>
          <a:p>
            <a:r>
              <a:t>Deploy app or publish paper</a:t>
            </a:r>
          </a:p>
        </p:txBody>
      </p:sp>
      <p:sp>
        <p:nvSpPr>
          <p:cNvPr id="1008" name="Build app or write paper"/>
          <p:cNvSpPr/>
          <p:nvPr/>
        </p:nvSpPr>
        <p:spPr>
          <a:xfrm>
            <a:off x="6467290" y="10490020"/>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7" tIns="71437" rIns="71437" bIns="71437" anchor="ctr"/>
          <a:lstStyle>
            <a:lvl1pPr>
              <a:defRPr sz="3800">
                <a:solidFill>
                  <a:srgbClr val="FFFFFF"/>
                </a:solidFill>
                <a:latin typeface="Source Sans Pro"/>
                <a:ea typeface="Source Sans Pro"/>
                <a:cs typeface="Source Sans Pro"/>
                <a:sym typeface="Source Sans Pro"/>
              </a:defRPr>
            </a:lvl1pPr>
          </a:lstStyle>
          <a:p>
            <a:r>
              <a:t>Build app or write paper</a:t>
            </a:r>
          </a:p>
        </p:txBody>
      </p:sp>
      <p:sp>
        <p:nvSpPr>
          <p:cNvPr id="1009" name="Write code to apply a modeling algorithm."/>
          <p:cNvSpPr/>
          <p:nvPr/>
        </p:nvSpPr>
        <p:spPr>
          <a:xfrm>
            <a:off x="17573285" y="8253031"/>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7" tIns="71437" rIns="71437" bIns="71437" anchor="ctr"/>
          <a:lstStyle>
            <a:lvl1pPr>
              <a:defRPr sz="3100">
                <a:solidFill>
                  <a:srgbClr val="FFFFFF"/>
                </a:solidFill>
                <a:latin typeface="Source Sans Pro"/>
                <a:ea typeface="Source Sans Pro"/>
                <a:cs typeface="Source Sans Pro"/>
                <a:sym typeface="Source Sans Pro"/>
              </a:defRPr>
            </a:lvl1pPr>
          </a:lstStyle>
          <a:p>
            <a:r>
              <a:t>Write code to apply a modeling algorithm.</a:t>
            </a:r>
          </a:p>
        </p:txBody>
      </p:sp>
      <p:sp>
        <p:nvSpPr>
          <p:cNvPr id="1010" name="Transform the data. Do feature engineering."/>
          <p:cNvSpPr/>
          <p:nvPr/>
        </p:nvSpPr>
        <p:spPr>
          <a:xfrm>
            <a:off x="18451774" y="6016043"/>
            <a:ext cx="3603831"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7" tIns="71437" rIns="71437" bIns="71437" anchor="ctr"/>
          <a:lstStyle>
            <a:lvl1pPr>
              <a:defRPr sz="3100">
                <a:solidFill>
                  <a:srgbClr val="FFFFFF"/>
                </a:solidFill>
                <a:latin typeface="Source Sans Pro"/>
                <a:ea typeface="Source Sans Pro"/>
                <a:cs typeface="Source Sans Pro"/>
                <a:sym typeface="Source Sans Pro"/>
              </a:defRPr>
            </a:lvl1pPr>
          </a:lstStyle>
          <a:p>
            <a:r>
              <a:t>Transform the data. Do feature engineering.</a:t>
            </a:r>
          </a:p>
        </p:txBody>
      </p:sp>
      <p:sp>
        <p:nvSpPr>
          <p:cNvPr id="1011" name="Visualize the data and/or results"/>
          <p:cNvSpPr/>
          <p:nvPr/>
        </p:nvSpPr>
        <p:spPr>
          <a:xfrm>
            <a:off x="14668465" y="10490020"/>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7" tIns="71437" rIns="71437" bIns="71437" anchor="ctr"/>
          <a:lstStyle>
            <a:lvl1pPr>
              <a:defRPr sz="3300">
                <a:solidFill>
                  <a:srgbClr val="FFFFFF"/>
                </a:solidFill>
                <a:latin typeface="Source Sans Pro"/>
                <a:ea typeface="Source Sans Pro"/>
                <a:cs typeface="Source Sans Pro"/>
                <a:sym typeface="Source Sans Pro"/>
              </a:defRPr>
            </a:lvl1pPr>
          </a:lstStyle>
          <a:p>
            <a:r>
              <a:t>Visualize the data and/or results</a:t>
            </a:r>
          </a:p>
        </p:txBody>
      </p:sp>
      <p:sp>
        <p:nvSpPr>
          <p:cNvPr id="1012" name="Tidy data into useable form"/>
          <p:cNvSpPr/>
          <p:nvPr/>
        </p:nvSpPr>
        <p:spPr>
          <a:xfrm>
            <a:off x="14668465" y="1720313"/>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7" tIns="71437" rIns="71437" bIns="71437" anchor="ctr"/>
          <a:lstStyle>
            <a:lvl1pPr>
              <a:defRPr sz="3600">
                <a:solidFill>
                  <a:srgbClr val="FFFFFF"/>
                </a:solidFill>
                <a:latin typeface="Source Sans Pro"/>
                <a:ea typeface="Source Sans Pro"/>
                <a:cs typeface="Source Sans Pro"/>
                <a:sym typeface="Source Sans Pro"/>
              </a:defRPr>
            </a:lvl1pPr>
          </a:lstStyle>
          <a:p>
            <a:r>
              <a:t>Tidy data into useable form</a:t>
            </a:r>
          </a:p>
        </p:txBody>
      </p:sp>
      <p:sp>
        <p:nvSpPr>
          <p:cNvPr id="1013" name="Import data into software"/>
          <p:cNvSpPr/>
          <p:nvPr/>
        </p:nvSpPr>
        <p:spPr>
          <a:xfrm>
            <a:off x="10386545" y="957418"/>
            <a:ext cx="3603831"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7" tIns="71437" rIns="71437" bIns="71437" anchor="ctr"/>
          <a:lstStyle>
            <a:lvl1pPr>
              <a:defRPr sz="3600">
                <a:solidFill>
                  <a:srgbClr val="FFFFFF"/>
                </a:solidFill>
                <a:latin typeface="Source Sans Pro"/>
                <a:ea typeface="Source Sans Pro"/>
                <a:cs typeface="Source Sans Pro"/>
                <a:sym typeface="Source Sans Pro"/>
              </a:defRPr>
            </a:lvl1pPr>
          </a:lstStyle>
          <a:p>
            <a:r>
              <a:t>Import data into software</a:t>
            </a:r>
          </a:p>
        </p:txBody>
      </p:sp>
      <p:sp>
        <p:nvSpPr>
          <p:cNvPr id="1014" name="Form Hypothesis"/>
          <p:cNvSpPr/>
          <p:nvPr/>
        </p:nvSpPr>
        <p:spPr>
          <a:xfrm>
            <a:off x="2328394" y="6022393"/>
            <a:ext cx="3603831" cy="1671214"/>
          </a:xfrm>
          <a:prstGeom prst="rect">
            <a:avLst/>
          </a:prstGeom>
          <a:solidFill>
            <a:srgbClr val="78AAD6"/>
          </a:solidFill>
          <a:ln w="25400">
            <a:solidFill>
              <a:srgbClr val="407AAA"/>
            </a:solidFill>
            <a:miter lim="400000"/>
          </a:ln>
          <a:extLst>
            <a:ext uri="{C572A759-6A51-4108-AA02-DFA0A04FC94B}">
              <ma14:wrappingTextBoxFlag xmlns:ma14="http://schemas.microsoft.com/office/mac/drawingml/2011/main" xmlns="" val="1"/>
            </a:ext>
          </a:extLst>
        </p:spPr>
        <p:txBody>
          <a:bodyPr lIns="50800" tIns="50800" rIns="50800" bIns="50800"/>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Form Hypothesis</a:t>
            </a:r>
          </a:p>
        </p:txBody>
      </p:sp>
      <p:sp>
        <p:nvSpPr>
          <p:cNvPr id="1015" name="Design Experiment"/>
          <p:cNvSpPr/>
          <p:nvPr/>
        </p:nvSpPr>
        <p:spPr>
          <a:xfrm>
            <a:off x="3287208" y="3776359"/>
            <a:ext cx="3603831" cy="1671214"/>
          </a:xfrm>
          <a:prstGeom prst="rect">
            <a:avLst/>
          </a:prstGeom>
          <a:solidFill>
            <a:srgbClr val="78AAD6"/>
          </a:solidFill>
          <a:ln w="25400">
            <a:solidFill>
              <a:srgbClr val="407AAA"/>
            </a:solidFill>
            <a:miter lim="400000"/>
          </a:ln>
          <a:extLst>
            <a:ext uri="{C572A759-6A51-4108-AA02-DFA0A04FC94B}">
              <ma14:wrappingTextBoxFlag xmlns:ma14="http://schemas.microsoft.com/office/mac/drawingml/2011/main" xmlns="" val="1"/>
            </a:ext>
          </a:extLst>
        </p:spPr>
        <p:txBody>
          <a:bodyPr lIns="50800" tIns="50800" rIns="50800" bIns="50800"/>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Design Experiment</a:t>
            </a:r>
          </a:p>
        </p:txBody>
      </p:sp>
      <p:sp>
        <p:nvSpPr>
          <p:cNvPr id="1016" name="Collect…"/>
          <p:cNvSpPr/>
          <p:nvPr/>
        </p:nvSpPr>
        <p:spPr>
          <a:xfrm>
            <a:off x="6098273" y="1720313"/>
            <a:ext cx="3603831" cy="1671215"/>
          </a:xfrm>
          <a:prstGeom prst="rect">
            <a:avLst/>
          </a:prstGeom>
          <a:solidFill>
            <a:srgbClr val="78AAD6"/>
          </a:solidFill>
          <a:ln w="25400">
            <a:solidFill>
              <a:srgbClr val="407AAA"/>
            </a:solidFill>
            <a:miter lim="400000"/>
          </a:ln>
          <a:extLst>
            <a:ext uri="{C572A759-6A51-4108-AA02-DFA0A04FC94B}">
              <ma14:wrappingTextBoxFlag xmlns:ma14="http://schemas.microsoft.com/office/mac/drawingml/2011/main" xmlns="" val="1"/>
            </a:ext>
          </a:extLst>
        </p:spPr>
        <p:txBody>
          <a:bodyPr lIns="50800" tIns="50800" rIns="50800" bIns="50800"/>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t>Collect </a:t>
            </a:r>
          </a:p>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t>Data</a:t>
            </a:r>
          </a:p>
        </p:txBody>
      </p:sp>
      <p:sp>
        <p:nvSpPr>
          <p:cNvPr id="1017" name="Explore or Test"/>
          <p:cNvSpPr/>
          <p:nvPr/>
        </p:nvSpPr>
        <p:spPr>
          <a:xfrm>
            <a:off x="17573285" y="3776359"/>
            <a:ext cx="3603831" cy="1671214"/>
          </a:xfrm>
          <a:prstGeom prst="rect">
            <a:avLst/>
          </a:prstGeom>
          <a:solidFill>
            <a:srgbClr val="78AAD6"/>
          </a:solidFill>
          <a:ln w="25400">
            <a:solidFill>
              <a:srgbClr val="407AAA"/>
            </a:solidFill>
            <a:miter lim="400000"/>
          </a:ln>
          <a:extLst>
            <a:ext uri="{C572A759-6A51-4108-AA02-DFA0A04FC94B}">
              <ma14:wrappingTextBoxFlag xmlns:ma14="http://schemas.microsoft.com/office/mac/drawingml/2011/main" xmlns="" val="1"/>
            </a:ext>
          </a:extLst>
        </p:spPr>
        <p:txBody>
          <a:bodyPr lIns="50800" tIns="50800" rIns="50800" bIns="50800"/>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Explore or Test</a:t>
            </a:r>
          </a:p>
        </p:txBody>
      </p:sp>
      <p:sp>
        <p:nvSpPr>
          <p:cNvPr id="1018" name="Communicate Results"/>
          <p:cNvSpPr/>
          <p:nvPr/>
        </p:nvSpPr>
        <p:spPr>
          <a:xfrm>
            <a:off x="10577403" y="11087368"/>
            <a:ext cx="3603831" cy="1671215"/>
          </a:xfrm>
          <a:prstGeom prst="rect">
            <a:avLst/>
          </a:prstGeom>
          <a:solidFill>
            <a:srgbClr val="78AAD6"/>
          </a:solidFill>
          <a:ln w="25400">
            <a:solidFill>
              <a:srgbClr val="407AAA"/>
            </a:solidFill>
            <a:miter lim="400000"/>
          </a:ln>
          <a:extLst>
            <a:ext uri="{C572A759-6A51-4108-AA02-DFA0A04FC94B}">
              <ma14:wrappingTextBoxFlag xmlns:ma14="http://schemas.microsoft.com/office/mac/drawingml/2011/main" xmlns="" val="1"/>
            </a:ext>
          </a:extLst>
        </p:spPr>
        <p:txBody>
          <a:bodyPr lIns="50800" tIns="50800" rIns="50800" bIns="50800"/>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4500"/>
              <a:t>Communicate</a:t>
            </a:r>
            <a:r>
              <a:t> Results</a:t>
            </a:r>
          </a:p>
        </p:txBody>
      </p:sp>
      <p:sp>
        <p:nvSpPr>
          <p:cNvPr id="1019" name="Display by Adolfo A ́lvarez"/>
          <p:cNvSpPr txBox="1"/>
          <p:nvPr/>
        </p:nvSpPr>
        <p:spPr>
          <a:xfrm>
            <a:off x="276359" y="13101090"/>
            <a:ext cx="2314893" cy="548641"/>
          </a:xfrm>
          <a:prstGeom prst="rect">
            <a:avLst/>
          </a:prstGeom>
          <a:ln w="12700">
            <a:miter lim="400000"/>
          </a:ln>
          <a:extLst>
            <a:ext uri="{C572A759-6A51-4108-AA02-DFA0A04FC94B}">
              <ma14:wrappingTextBoxFlag xmlns:ma14="http://schemas.microsoft.com/office/mac/drawingml/2011/main" xmlns="" val="1"/>
            </a:ext>
          </a:extLst>
        </p:spPr>
        <p:txBody>
          <a:bodyPr wrap="none" lIns="121919" tIns="121919" rIns="121919" bIns="121919">
            <a:spAutoFit/>
          </a:bodyPr>
          <a:lstStyle/>
          <a:p>
            <a:pPr algn="l" defTabSz="1219200">
              <a:lnSpc>
                <a:spcPts val="4000"/>
              </a:lnSpc>
              <a:spcBef>
                <a:spcPts val="1200"/>
              </a:spcBef>
              <a:defRPr sz="1500">
                <a:latin typeface="Source Sans Pro"/>
                <a:ea typeface="Source Sans Pro"/>
                <a:cs typeface="Source Sans Pro"/>
                <a:sym typeface="Source Sans Pro"/>
              </a:defRPr>
            </a:pPr>
            <a:r>
              <a:t>Display by Adolfo A</a:t>
            </a:r>
            <a:r>
              <a:rPr baseline="33333"/>
              <a:t> ́</a:t>
            </a:r>
            <a:r>
              <a:t>lvarez </a:t>
            </a:r>
          </a:p>
        </p:txBody>
      </p:sp>
      <p:sp>
        <p:nvSpPr>
          <p:cNvPr id="1020" name="CC by RStudio"/>
          <p:cNvSpPr txBox="1"/>
          <p:nvPr/>
        </p:nvSpPr>
        <p:spPr>
          <a:xfrm>
            <a:off x="327778" y="12762042"/>
            <a:ext cx="2003109"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4"/>
              </a:defRPr>
            </a:lvl1pPr>
          </a:lstStyle>
          <a:p>
            <a:pPr>
              <a:defRPr u="none"/>
            </a:pPr>
            <a:r>
              <a:rPr u="sng">
                <a:hlinkClick r:id="rId4"/>
              </a:rPr>
              <a:t>CC by RStudio</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2"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sp>
        <p:nvSpPr>
          <p:cNvPr id="1023" name="Tidy tools"/>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defRPr sz="10000">
                <a:latin typeface="Source Sans Pro"/>
                <a:ea typeface="Source Sans Pro"/>
                <a:cs typeface="Source Sans Pro"/>
                <a:sym typeface="Source Sans Pro"/>
              </a:defRPr>
            </a:lvl1pPr>
          </a:lstStyle>
          <a:p>
            <a:r>
              <a:t>Tidy tools</a:t>
            </a:r>
          </a:p>
        </p:txBody>
      </p:sp>
      <p:sp>
        <p:nvSpPr>
          <p:cNvPr id="1024" name="Functions are easiest to use when they are:…"/>
          <p:cNvSpPr txBox="1"/>
          <p:nvPr/>
        </p:nvSpPr>
        <p:spPr>
          <a:xfrm>
            <a:off x="2459850" y="2373799"/>
            <a:ext cx="19499065" cy="896840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algn="l">
              <a:spcBef>
                <a:spcPts val="3000"/>
              </a:spcBef>
              <a:defRPr sz="6000">
                <a:latin typeface="Source Sans Pro Light"/>
                <a:ea typeface="Source Sans Pro Light"/>
                <a:cs typeface="Source Sans Pro Light"/>
                <a:sym typeface="Source Sans Pro Light"/>
              </a:defRPr>
            </a:pPr>
            <a:r>
              <a:t>Functions are easiest to use when they are:</a:t>
            </a:r>
          </a:p>
          <a:p>
            <a:pPr marL="762000" indent="-762000" algn="l">
              <a:buSzPct val="100000"/>
              <a:buAutoNum type="arabicPeriod"/>
              <a:defRPr sz="6000">
                <a:latin typeface="Source Sans Pro Light"/>
                <a:ea typeface="Source Sans Pro Light"/>
                <a:cs typeface="Source Sans Pro Light"/>
                <a:sym typeface="Source Sans Pro Light"/>
              </a:defRPr>
            </a:pPr>
            <a:r>
              <a:rPr b="1">
                <a:latin typeface="Source Sans Pro"/>
                <a:ea typeface="Source Sans Pro"/>
                <a:cs typeface="Source Sans Pro"/>
                <a:sym typeface="Source Sans Pro"/>
              </a:rPr>
              <a:t>Simple</a:t>
            </a:r>
            <a:r>
              <a:t> - They do one thing, and they do it  well</a:t>
            </a:r>
          </a:p>
          <a:p>
            <a:pPr marL="762000" indent="-762000" algn="l">
              <a:buSzPct val="100000"/>
              <a:buAutoNum type="arabicPeriod"/>
              <a:defRPr sz="6000">
                <a:latin typeface="Source Sans Pro Light"/>
                <a:ea typeface="Source Sans Pro Light"/>
                <a:cs typeface="Source Sans Pro Light"/>
                <a:sym typeface="Source Sans Pro Light"/>
              </a:defRPr>
            </a:pPr>
            <a:r>
              <a:rPr b="1">
                <a:latin typeface="Source Sans Pro"/>
                <a:ea typeface="Source Sans Pro"/>
                <a:cs typeface="Source Sans Pro"/>
                <a:sym typeface="Source Sans Pro"/>
              </a:rPr>
              <a:t>Composable</a:t>
            </a:r>
            <a:r>
              <a:t> - They can be combined with other functions for multi-step operations</a:t>
            </a:r>
          </a:p>
          <a:p>
            <a:pPr marL="762000" indent="-762000" algn="l">
              <a:spcBef>
                <a:spcPts val="3000"/>
              </a:spcBef>
              <a:buSzPct val="100000"/>
              <a:buAutoNum type="arabicPeriod"/>
              <a:defRPr sz="6000">
                <a:latin typeface="Source Sans Pro Light"/>
                <a:ea typeface="Source Sans Pro Light"/>
                <a:cs typeface="Source Sans Pro Light"/>
                <a:sym typeface="Source Sans Pro Light"/>
              </a:defRPr>
            </a:pPr>
            <a:r>
              <a:rPr b="1">
                <a:latin typeface="Source Sans Pro"/>
                <a:ea typeface="Source Sans Pro"/>
                <a:cs typeface="Source Sans Pro"/>
                <a:sym typeface="Source Sans Pro"/>
              </a:rPr>
              <a:t>Smart</a:t>
            </a:r>
            <a:r>
              <a:t> - They can use R objects as input.</a:t>
            </a:r>
          </a:p>
          <a:p>
            <a:pPr algn="l">
              <a:defRPr sz="6000">
                <a:latin typeface="Source Sans Pro Light"/>
                <a:ea typeface="Source Sans Pro Light"/>
                <a:cs typeface="Source Sans Pro Light"/>
                <a:sym typeface="Source Sans Pro Light"/>
              </a:defRPr>
            </a:pPr>
            <a:r>
              <a:t>Tidy functions do these things in a specific way.</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6"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sp>
        <p:nvSpPr>
          <p:cNvPr id="1027" name="Tidy data"/>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defRPr sz="10000">
                <a:latin typeface="Source Sans Pro"/>
                <a:ea typeface="Source Sans Pro"/>
                <a:cs typeface="Source Sans Pro"/>
                <a:sym typeface="Source Sans Pro"/>
              </a:defRPr>
            </a:lvl1pPr>
          </a:lstStyle>
          <a:p>
            <a:r>
              <a:t>Tidy data</a:t>
            </a:r>
          </a:p>
        </p:txBody>
      </p:sp>
      <p:sp>
        <p:nvSpPr>
          <p:cNvPr id="1028" name="Tidy functions all expect and return the same data structure, known as tidy data:"/>
          <p:cNvSpPr txBox="1"/>
          <p:nvPr/>
        </p:nvSpPr>
        <p:spPr>
          <a:xfrm>
            <a:off x="5110508" y="3514476"/>
            <a:ext cx="14197749" cy="752514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algn="l">
              <a:spcBef>
                <a:spcPts val="5000"/>
              </a:spcBef>
              <a:defRPr sz="6000">
                <a:latin typeface="Source Sans Pro Light"/>
                <a:ea typeface="Source Sans Pro Light"/>
                <a:cs typeface="Source Sans Pro Light"/>
                <a:sym typeface="Source Sans Pro Light"/>
              </a:defRPr>
            </a:pPr>
            <a:r>
              <a:t>Tidy functions all expect and return the same data structure, known as </a:t>
            </a:r>
            <a:r>
              <a:rPr b="1">
                <a:latin typeface="Source Sans Pro"/>
                <a:ea typeface="Source Sans Pro"/>
                <a:cs typeface="Source Sans Pro"/>
                <a:sym typeface="Source Sans Pro"/>
              </a:rPr>
              <a:t>tidy data</a:t>
            </a:r>
            <a:r>
              <a: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0" name="Your Turn"/>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latin typeface="Source Sans Pro"/>
                <a:ea typeface="Source Sans Pro"/>
                <a:cs typeface="Source Sans Pro"/>
                <a:sym typeface="Source Sans Pro"/>
              </a:defRPr>
            </a:lvl1pPr>
          </a:lstStyle>
          <a:p>
            <a:r>
              <a:t>Your Turn</a:t>
            </a:r>
          </a:p>
        </p:txBody>
      </p:sp>
      <p:sp>
        <p:nvSpPr>
          <p:cNvPr id="1031" name="Discuss in your group:…"/>
          <p:cNvSpPr txBox="1">
            <a:spLocks noGrp="1"/>
          </p:cNvSpPr>
          <p:nvPr>
            <p:ph type="body" idx="4294967295"/>
          </p:nvPr>
        </p:nvSpPr>
        <p:spPr>
          <a:xfrm>
            <a:off x="1445226" y="3482790"/>
            <a:ext cx="21493548" cy="6750420"/>
          </a:xfrm>
          <a:prstGeom prst="rect">
            <a:avLst/>
          </a:prstGeom>
        </p:spPr>
        <p:txBody>
          <a:bodyPr lIns="71437" tIns="71437" rIns="71437" bIns="71437"/>
          <a:lstStyle/>
          <a:p>
            <a:pPr marL="0" indent="0" defTabSz="584200">
              <a:spcBef>
                <a:spcPts val="2400"/>
              </a:spcBef>
              <a:buSzTx/>
              <a:buNone/>
              <a:defRPr sz="6700">
                <a:solidFill>
                  <a:srgbClr val="005493"/>
                </a:solidFill>
                <a:latin typeface="Source Sans Pro"/>
                <a:ea typeface="Source Sans Pro"/>
                <a:cs typeface="Source Sans Pro"/>
                <a:sym typeface="Source Sans Pro"/>
              </a:defRPr>
            </a:pPr>
            <a:r>
              <a:t>Discuss in your group: </a:t>
            </a:r>
          </a:p>
          <a:p>
            <a:pPr marL="0" indent="0" defTabSz="584200">
              <a:spcBef>
                <a:spcPts val="2400"/>
              </a:spcBef>
              <a:buSzTx/>
              <a:buNone/>
              <a:defRPr sz="6700">
                <a:solidFill>
                  <a:srgbClr val="005493"/>
                </a:solidFill>
                <a:latin typeface="Source Sans Pro"/>
                <a:ea typeface="Source Sans Pro"/>
                <a:cs typeface="Source Sans Pro"/>
                <a:sym typeface="Source Sans Pro"/>
              </a:defRPr>
            </a:pPr>
            <a:r>
              <a:t>"What is the difference between a number and a piece of data?"</a:t>
            </a:r>
          </a:p>
        </p:txBody>
      </p:sp>
      <p:pic>
        <p:nvPicPr>
          <p:cNvPr id="103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19088406" y="11645648"/>
            <a:ext cx="4544635" cy="1359812"/>
          </a:xfrm>
          <a:prstGeom prst="rect">
            <a:avLst/>
          </a:prstGeom>
          <a:ln w="12700">
            <a:solidFill>
              <a:srgbClr val="A6AAA9"/>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10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032"/>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1034" name="&quot;Data are not just numbers,…"/>
          <p:cNvSpPr txBox="1"/>
          <p:nvPr/>
        </p:nvSpPr>
        <p:spPr>
          <a:xfrm>
            <a:off x="2833687" y="3949699"/>
            <a:ext cx="18716626" cy="58166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a:defRPr sz="10000">
                <a:solidFill>
                  <a:srgbClr val="FFFFFF"/>
                </a:solidFill>
                <a:latin typeface="Source Sans Pro"/>
                <a:ea typeface="Source Sans Pro"/>
                <a:cs typeface="Source Sans Pro"/>
                <a:sym typeface="Source Sans Pro"/>
              </a:defRPr>
            </a:pPr>
            <a:r>
              <a:t>"Data are not just numbers, </a:t>
            </a:r>
          </a:p>
          <a:p>
            <a:pPr algn="l">
              <a:defRPr sz="10000">
                <a:solidFill>
                  <a:srgbClr val="FFFFFF"/>
                </a:solidFill>
                <a:latin typeface="Source Sans Pro"/>
                <a:ea typeface="Source Sans Pro"/>
                <a:cs typeface="Source Sans Pro"/>
                <a:sym typeface="Source Sans Pro"/>
              </a:defRPr>
            </a:pPr>
            <a:r>
              <a:t>they are numbers with a context." </a:t>
            </a:r>
          </a:p>
          <a:p>
            <a:pPr algn="l">
              <a:defRPr sz="10000">
                <a:solidFill>
                  <a:srgbClr val="FFFFFF"/>
                </a:solidFill>
                <a:latin typeface="Source Sans Pro"/>
                <a:ea typeface="Source Sans Pro"/>
                <a:cs typeface="Source Sans Pro"/>
                <a:sym typeface="Source Sans Pro"/>
              </a:defRPr>
            </a:pPr>
            <a:endParaRPr/>
          </a:p>
          <a:p>
            <a:pPr algn="r">
              <a:defRPr sz="6000">
                <a:solidFill>
                  <a:srgbClr val="FFFFFF"/>
                </a:solidFill>
                <a:latin typeface="Source Sans Pro"/>
                <a:ea typeface="Source Sans Pro"/>
                <a:cs typeface="Source Sans Pro"/>
                <a:sym typeface="Source Sans Pro"/>
              </a:defRPr>
            </a:pPr>
            <a:r>
              <a:t>- George Cobb and David Moore (1997)</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6"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graphicFrame>
        <p:nvGraphicFramePr>
          <p:cNvPr id="1037" name="Table"/>
          <p:cNvGraphicFramePr/>
          <p:nvPr/>
        </p:nvGraphicFramePr>
        <p:xfrm>
          <a:off x="1192032" y="3130550"/>
          <a:ext cx="14399822" cy="5931329"/>
        </p:xfrm>
        <a:graphic>
          <a:graphicData uri="http://schemas.openxmlformats.org/drawingml/2006/table">
            <a:tbl>
              <a:tblPr firstRow="1">
                <a:tableStyleId>{33BA23B1-9221-436E-865A-0063620EA4FD}</a:tableStyleId>
              </a:tblPr>
              <a:tblGrid>
                <a:gridCol w="3441700">
                  <a:extLst>
                    <a:ext uri="{9D8B030D-6E8A-4147-A177-3AD203B41FA5}">
                      <a16:colId xmlns:a16="http://schemas.microsoft.com/office/drawing/2014/main" val="20000"/>
                    </a:ext>
                  </a:extLst>
                </a:gridCol>
                <a:gridCol w="3441700">
                  <a:extLst>
                    <a:ext uri="{9D8B030D-6E8A-4147-A177-3AD203B41FA5}">
                      <a16:colId xmlns:a16="http://schemas.microsoft.com/office/drawing/2014/main" val="20001"/>
                    </a:ext>
                  </a:extLst>
                </a:gridCol>
                <a:gridCol w="3894652">
                  <a:extLst>
                    <a:ext uri="{9D8B030D-6E8A-4147-A177-3AD203B41FA5}">
                      <a16:colId xmlns:a16="http://schemas.microsoft.com/office/drawing/2014/main" val="20002"/>
                    </a:ext>
                  </a:extLst>
                </a:gridCol>
              </a:tblGrid>
              <a:tr h="1955800">
                <a:tc>
                  <a:txBody>
                    <a:bodyPr/>
                    <a:lstStyle/>
                    <a:p>
                      <a:pPr defTabSz="584200">
                        <a:lnSpc>
                          <a:spcPct val="90000"/>
                        </a:lnSpc>
                        <a:spcBef>
                          <a:spcPts val="2500"/>
                        </a:spcBef>
                        <a:defRPr sz="7000" b="0">
                          <a:latin typeface="Source Sans Pro Black"/>
                          <a:ea typeface="Source Sans Pro Black"/>
                          <a:cs typeface="Source Sans Pro Black"/>
                          <a:sym typeface="Source Sans Pro Black"/>
                        </a:defRPr>
                      </a:pPr>
                      <a:r>
                        <a:t>Subject</a:t>
                      </a:r>
                    </a:p>
                    <a:p>
                      <a:pPr defTabSz="584200">
                        <a:lnSpc>
                          <a:spcPct val="90000"/>
                        </a:lnSpc>
                        <a:spcBef>
                          <a:spcPts val="2400"/>
                        </a:spcBef>
                        <a:defRPr sz="5000" b="0">
                          <a:latin typeface="Source Sans Pro Black"/>
                          <a:ea typeface="Source Sans Pro Black"/>
                          <a:cs typeface="Source Sans Pro Black"/>
                          <a:sym typeface="Source Sans Pro Black"/>
                        </a:defRPr>
                      </a:pPr>
                      <a:r>
                        <a:rPr>
                          <a:latin typeface="Source Sans Pro"/>
                          <a:ea typeface="Source Sans Pro"/>
                          <a:cs typeface="Source Sans Pro"/>
                          <a:sym typeface="Source Sans Pro"/>
                        </a:rPr>
                        <a:t>(car)</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lnSpc>
                          <a:spcPct val="90000"/>
                        </a:lnSpc>
                        <a:spcBef>
                          <a:spcPts val="2500"/>
                        </a:spcBef>
                        <a:defRPr sz="7000" b="0">
                          <a:latin typeface="Source Sans Pro Black"/>
                          <a:ea typeface="Source Sans Pro Black"/>
                          <a:cs typeface="Source Sans Pro Black"/>
                          <a:sym typeface="Source Sans Pro Black"/>
                        </a:defRPr>
                      </a:pPr>
                      <a:r>
                        <a:t>Speed </a:t>
                      </a:r>
                      <a:r>
                        <a:rPr sz="5000">
                          <a:latin typeface="Source Sans Pro"/>
                          <a:ea typeface="Source Sans Pro"/>
                          <a:cs typeface="Source Sans Pro"/>
                          <a:sym typeface="Source Sans Pro"/>
                        </a:rPr>
                        <a:t>(mph)</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lnSpc>
                          <a:spcPct val="90000"/>
                        </a:lnSpc>
                        <a:spcBef>
                          <a:spcPts val="2500"/>
                        </a:spcBef>
                        <a:defRPr sz="7000" b="0">
                          <a:latin typeface="Source Sans Pro Black"/>
                          <a:ea typeface="Source Sans Pro Black"/>
                          <a:cs typeface="Source Sans Pro Black"/>
                          <a:sym typeface="Source Sans Pro Black"/>
                        </a:defRPr>
                      </a:pPr>
                      <a:r>
                        <a:t>Distance </a:t>
                      </a:r>
                      <a:r>
                        <a:rPr sz="5000">
                          <a:latin typeface="Source Sans Pro"/>
                          <a:ea typeface="Source Sans Pro"/>
                          <a:cs typeface="Source Sans Pro"/>
                          <a:sym typeface="Source Sans Pro"/>
                        </a:rPr>
                        <a:t>(ft)</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extLst>
                  <a:ext uri="{0D108BD9-81ED-4DB2-BD59-A6C34878D82A}">
                    <a16:rowId xmlns:a16="http://schemas.microsoft.com/office/drawing/2014/main" val="10000"/>
                  </a:ext>
                </a:extLst>
              </a:tr>
              <a:tr h="1270000">
                <a:tc>
                  <a:txBody>
                    <a:bodyPr/>
                    <a:lstStyle/>
                    <a:p>
                      <a:pPr defTabSz="584200">
                        <a:spcBef>
                          <a:spcPts val="2400"/>
                        </a:spcBef>
                        <a:defRPr sz="1800"/>
                      </a:pPr>
                      <a:r>
                        <a:rPr sz="6000">
                          <a:latin typeface="Source Sans Pro"/>
                          <a:ea typeface="Source Sans Pro"/>
                          <a:cs typeface="Source Sans Pro"/>
                          <a:sym typeface="Source Sans Pro"/>
                        </a:rPr>
                        <a:t>1</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25</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85</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extLst>
                  <a:ext uri="{0D108BD9-81ED-4DB2-BD59-A6C34878D82A}">
                    <a16:rowId xmlns:a16="http://schemas.microsoft.com/office/drawing/2014/main" val="10001"/>
                  </a:ext>
                </a:extLst>
              </a:tr>
              <a:tr h="1270000">
                <a:tc>
                  <a:txBody>
                    <a:bodyPr/>
                    <a:lstStyle/>
                    <a:p>
                      <a:pPr defTabSz="584200">
                        <a:spcBef>
                          <a:spcPts val="2400"/>
                        </a:spcBef>
                        <a:defRPr sz="1800"/>
                      </a:pPr>
                      <a:r>
                        <a:rPr sz="6000">
                          <a:latin typeface="Source Sans Pro"/>
                          <a:ea typeface="Source Sans Pro"/>
                          <a:cs typeface="Source Sans Pro"/>
                          <a:sym typeface="Source Sans Pro"/>
                        </a:rPr>
                        <a:t>2</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24</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120</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extLst>
                  <a:ext uri="{0D108BD9-81ED-4DB2-BD59-A6C34878D82A}">
                    <a16:rowId xmlns:a16="http://schemas.microsoft.com/office/drawing/2014/main" val="10002"/>
                  </a:ext>
                </a:extLst>
              </a:tr>
              <a:tr h="1270000">
                <a:tc>
                  <a:txBody>
                    <a:bodyPr/>
                    <a:lstStyle/>
                    <a:p>
                      <a:pPr defTabSz="584200">
                        <a:spcBef>
                          <a:spcPts val="2400"/>
                        </a:spcBef>
                        <a:defRPr sz="1800"/>
                      </a:pPr>
                      <a:r>
                        <a:rPr sz="6000">
                          <a:latin typeface="Source Sans Pro"/>
                          <a:ea typeface="Source Sans Pro"/>
                          <a:cs typeface="Source Sans Pro"/>
                          <a:sym typeface="Source Sans Pro"/>
                        </a:rPr>
                        <a:t>3</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24</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93</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extLst>
                  <a:ext uri="{0D108BD9-81ED-4DB2-BD59-A6C34878D82A}">
                    <a16:rowId xmlns:a16="http://schemas.microsoft.com/office/drawing/2014/main" val="10003"/>
                  </a:ext>
                </a:extLst>
              </a:tr>
              <a:tr h="1270000">
                <a:tc>
                  <a:txBody>
                    <a:bodyPr/>
                    <a:lstStyle/>
                    <a:p>
                      <a:pPr defTabSz="584200">
                        <a:spcBef>
                          <a:spcPts val="2400"/>
                        </a:spcBef>
                        <a:defRPr sz="1800"/>
                      </a:pPr>
                      <a:r>
                        <a:rPr sz="6000">
                          <a:latin typeface="Source Sans Pro"/>
                          <a:ea typeface="Source Sans Pro"/>
                          <a:cs typeface="Source Sans Pro"/>
                          <a:sym typeface="Source Sans Pro"/>
                        </a:rPr>
                        <a:t>4</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24</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92</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extLst>
                  <a:ext uri="{0D108BD9-81ED-4DB2-BD59-A6C34878D82A}">
                    <a16:rowId xmlns:a16="http://schemas.microsoft.com/office/drawing/2014/main" val="10004"/>
                  </a:ext>
                </a:extLst>
              </a:tr>
            </a:tbl>
          </a:graphicData>
        </a:graphic>
      </p:graphicFrame>
      <p:graphicFrame>
        <p:nvGraphicFramePr>
          <p:cNvPr id="1038" name="Table"/>
          <p:cNvGraphicFramePr/>
          <p:nvPr/>
        </p:nvGraphicFramePr>
        <p:xfrm>
          <a:off x="1192032" y="3130550"/>
          <a:ext cx="14399822" cy="5931329"/>
        </p:xfrm>
        <a:graphic>
          <a:graphicData uri="http://schemas.openxmlformats.org/drawingml/2006/table">
            <a:tbl>
              <a:tblPr firstRow="1">
                <a:tableStyleId>{33BA23B1-9221-436E-865A-0063620EA4FD}</a:tableStyleId>
              </a:tblPr>
              <a:tblGrid>
                <a:gridCol w="3441700">
                  <a:extLst>
                    <a:ext uri="{9D8B030D-6E8A-4147-A177-3AD203B41FA5}">
                      <a16:colId xmlns:a16="http://schemas.microsoft.com/office/drawing/2014/main" val="20000"/>
                    </a:ext>
                  </a:extLst>
                </a:gridCol>
                <a:gridCol w="3441700">
                  <a:extLst>
                    <a:ext uri="{9D8B030D-6E8A-4147-A177-3AD203B41FA5}">
                      <a16:colId xmlns:a16="http://schemas.microsoft.com/office/drawing/2014/main" val="20001"/>
                    </a:ext>
                  </a:extLst>
                </a:gridCol>
                <a:gridCol w="3894652">
                  <a:extLst>
                    <a:ext uri="{9D8B030D-6E8A-4147-A177-3AD203B41FA5}">
                      <a16:colId xmlns:a16="http://schemas.microsoft.com/office/drawing/2014/main" val="20002"/>
                    </a:ext>
                  </a:extLst>
                </a:gridCol>
              </a:tblGrid>
              <a:tr h="1955800">
                <a:tc>
                  <a:txBody>
                    <a:bodyPr/>
                    <a:lstStyle/>
                    <a:p>
                      <a:pPr defTabSz="584200">
                        <a:lnSpc>
                          <a:spcPct val="90000"/>
                        </a:lnSpc>
                        <a:spcBef>
                          <a:spcPts val="2500"/>
                        </a:spcBef>
                        <a:defRPr sz="7000" b="0">
                          <a:latin typeface="Source Sans Pro Black"/>
                          <a:ea typeface="Source Sans Pro Black"/>
                          <a:cs typeface="Source Sans Pro Black"/>
                          <a:sym typeface="Source Sans Pro Black"/>
                        </a:defRPr>
                      </a:pPr>
                      <a:r>
                        <a:t>Subject</a:t>
                      </a:r>
                    </a:p>
                    <a:p>
                      <a:pPr defTabSz="584200">
                        <a:lnSpc>
                          <a:spcPct val="90000"/>
                        </a:lnSpc>
                        <a:spcBef>
                          <a:spcPts val="2400"/>
                        </a:spcBef>
                        <a:defRPr sz="5000" b="0">
                          <a:latin typeface="Source Sans Pro Black"/>
                          <a:ea typeface="Source Sans Pro Black"/>
                          <a:cs typeface="Source Sans Pro Black"/>
                          <a:sym typeface="Source Sans Pro Black"/>
                        </a:defRPr>
                      </a:pPr>
                      <a:r>
                        <a:rPr>
                          <a:latin typeface="Source Sans Pro"/>
                          <a:ea typeface="Source Sans Pro"/>
                          <a:cs typeface="Source Sans Pro"/>
                          <a:sym typeface="Source Sans Pro"/>
                        </a:rPr>
                        <a:t>(car)</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lnSpc>
                          <a:spcPct val="90000"/>
                        </a:lnSpc>
                        <a:spcBef>
                          <a:spcPts val="2500"/>
                        </a:spcBef>
                        <a:defRPr sz="7000" b="0">
                          <a:latin typeface="Source Sans Pro Black"/>
                          <a:ea typeface="Source Sans Pro Black"/>
                          <a:cs typeface="Source Sans Pro Black"/>
                          <a:sym typeface="Source Sans Pro Black"/>
                        </a:defRPr>
                      </a:pPr>
                      <a:r>
                        <a:t>Speed </a:t>
                      </a:r>
                      <a:r>
                        <a:rPr sz="5000">
                          <a:latin typeface="Source Sans Pro"/>
                          <a:ea typeface="Source Sans Pro"/>
                          <a:cs typeface="Source Sans Pro"/>
                          <a:sym typeface="Source Sans Pro"/>
                        </a:rPr>
                        <a:t>(mph)</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solidFill>
                      <a:srgbClr val="407AAA"/>
                    </a:solidFill>
                  </a:tcPr>
                </a:tc>
                <a:tc>
                  <a:txBody>
                    <a:bodyPr/>
                    <a:lstStyle/>
                    <a:p>
                      <a:pPr defTabSz="584200">
                        <a:lnSpc>
                          <a:spcPct val="90000"/>
                        </a:lnSpc>
                        <a:spcBef>
                          <a:spcPts val="2500"/>
                        </a:spcBef>
                        <a:defRPr sz="7000" b="0">
                          <a:latin typeface="Source Sans Pro Black"/>
                          <a:ea typeface="Source Sans Pro Black"/>
                          <a:cs typeface="Source Sans Pro Black"/>
                          <a:sym typeface="Source Sans Pro Black"/>
                        </a:defRPr>
                      </a:pPr>
                      <a:r>
                        <a:t>Distance </a:t>
                      </a:r>
                      <a:r>
                        <a:rPr sz="5000">
                          <a:latin typeface="Source Sans Pro"/>
                          <a:ea typeface="Source Sans Pro"/>
                          <a:cs typeface="Source Sans Pro"/>
                          <a:sym typeface="Source Sans Pro"/>
                        </a:rPr>
                        <a:t>(ft)</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extLst>
                  <a:ext uri="{0D108BD9-81ED-4DB2-BD59-A6C34878D82A}">
                    <a16:rowId xmlns:a16="http://schemas.microsoft.com/office/drawing/2014/main" val="10000"/>
                  </a:ext>
                </a:extLst>
              </a:tr>
              <a:tr h="1270000">
                <a:tc>
                  <a:txBody>
                    <a:bodyPr/>
                    <a:lstStyle/>
                    <a:p>
                      <a:pPr defTabSz="584200">
                        <a:spcBef>
                          <a:spcPts val="2400"/>
                        </a:spcBef>
                        <a:defRPr sz="1800"/>
                      </a:pPr>
                      <a:r>
                        <a:rPr sz="6000">
                          <a:latin typeface="Source Sans Pro"/>
                          <a:ea typeface="Source Sans Pro"/>
                          <a:cs typeface="Source Sans Pro"/>
                          <a:sym typeface="Source Sans Pro"/>
                        </a:rPr>
                        <a:t>1</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25</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solidFill>
                      <a:srgbClr val="78AAD6"/>
                    </a:solidFill>
                  </a:tcPr>
                </a:tc>
                <a:tc>
                  <a:txBody>
                    <a:bodyPr/>
                    <a:lstStyle/>
                    <a:p>
                      <a:pPr defTabSz="584200">
                        <a:spcBef>
                          <a:spcPts val="2400"/>
                        </a:spcBef>
                        <a:defRPr sz="1800"/>
                      </a:pPr>
                      <a:r>
                        <a:rPr sz="6000">
                          <a:latin typeface="Source Sans Pro"/>
                          <a:ea typeface="Source Sans Pro"/>
                          <a:cs typeface="Source Sans Pro"/>
                          <a:sym typeface="Source Sans Pro"/>
                        </a:rPr>
                        <a:t>85</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extLst>
                  <a:ext uri="{0D108BD9-81ED-4DB2-BD59-A6C34878D82A}">
                    <a16:rowId xmlns:a16="http://schemas.microsoft.com/office/drawing/2014/main" val="10001"/>
                  </a:ext>
                </a:extLst>
              </a:tr>
              <a:tr h="1270000">
                <a:tc>
                  <a:txBody>
                    <a:bodyPr/>
                    <a:lstStyle/>
                    <a:p>
                      <a:pPr defTabSz="584200">
                        <a:spcBef>
                          <a:spcPts val="2400"/>
                        </a:spcBef>
                        <a:defRPr sz="1800"/>
                      </a:pPr>
                      <a:r>
                        <a:rPr sz="6000">
                          <a:latin typeface="Source Sans Pro"/>
                          <a:ea typeface="Source Sans Pro"/>
                          <a:cs typeface="Source Sans Pro"/>
                          <a:sym typeface="Source Sans Pro"/>
                        </a:rPr>
                        <a:t>2</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24</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solidFill>
                      <a:srgbClr val="78AAD6"/>
                    </a:solidFill>
                  </a:tcPr>
                </a:tc>
                <a:tc>
                  <a:txBody>
                    <a:bodyPr/>
                    <a:lstStyle/>
                    <a:p>
                      <a:pPr defTabSz="584200">
                        <a:spcBef>
                          <a:spcPts val="2400"/>
                        </a:spcBef>
                        <a:defRPr sz="1800"/>
                      </a:pPr>
                      <a:r>
                        <a:rPr sz="6000">
                          <a:latin typeface="Source Sans Pro"/>
                          <a:ea typeface="Source Sans Pro"/>
                          <a:cs typeface="Source Sans Pro"/>
                          <a:sym typeface="Source Sans Pro"/>
                        </a:rPr>
                        <a:t>120</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extLst>
                  <a:ext uri="{0D108BD9-81ED-4DB2-BD59-A6C34878D82A}">
                    <a16:rowId xmlns:a16="http://schemas.microsoft.com/office/drawing/2014/main" val="10002"/>
                  </a:ext>
                </a:extLst>
              </a:tr>
              <a:tr h="1270000">
                <a:tc>
                  <a:txBody>
                    <a:bodyPr/>
                    <a:lstStyle/>
                    <a:p>
                      <a:pPr defTabSz="584200">
                        <a:spcBef>
                          <a:spcPts val="2400"/>
                        </a:spcBef>
                        <a:defRPr sz="1800"/>
                      </a:pPr>
                      <a:r>
                        <a:rPr sz="6000">
                          <a:latin typeface="Source Sans Pro"/>
                          <a:ea typeface="Source Sans Pro"/>
                          <a:cs typeface="Source Sans Pro"/>
                          <a:sym typeface="Source Sans Pro"/>
                        </a:rPr>
                        <a:t>3</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24</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solidFill>
                      <a:srgbClr val="78AAD6"/>
                    </a:solidFill>
                  </a:tcPr>
                </a:tc>
                <a:tc>
                  <a:txBody>
                    <a:bodyPr/>
                    <a:lstStyle/>
                    <a:p>
                      <a:pPr defTabSz="584200">
                        <a:spcBef>
                          <a:spcPts val="2400"/>
                        </a:spcBef>
                        <a:defRPr sz="1800"/>
                      </a:pPr>
                      <a:r>
                        <a:rPr sz="6000">
                          <a:latin typeface="Source Sans Pro"/>
                          <a:ea typeface="Source Sans Pro"/>
                          <a:cs typeface="Source Sans Pro"/>
                          <a:sym typeface="Source Sans Pro"/>
                        </a:rPr>
                        <a:t>93</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extLst>
                  <a:ext uri="{0D108BD9-81ED-4DB2-BD59-A6C34878D82A}">
                    <a16:rowId xmlns:a16="http://schemas.microsoft.com/office/drawing/2014/main" val="10003"/>
                  </a:ext>
                </a:extLst>
              </a:tr>
              <a:tr h="1270000">
                <a:tc>
                  <a:txBody>
                    <a:bodyPr/>
                    <a:lstStyle/>
                    <a:p>
                      <a:pPr defTabSz="584200">
                        <a:spcBef>
                          <a:spcPts val="2400"/>
                        </a:spcBef>
                        <a:defRPr sz="1800"/>
                      </a:pPr>
                      <a:r>
                        <a:rPr sz="6000">
                          <a:latin typeface="Source Sans Pro"/>
                          <a:ea typeface="Source Sans Pro"/>
                          <a:cs typeface="Source Sans Pro"/>
                          <a:sym typeface="Source Sans Pro"/>
                        </a:rPr>
                        <a:t>4</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24</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solidFill>
                      <a:srgbClr val="78AAD6"/>
                    </a:solidFill>
                  </a:tcPr>
                </a:tc>
                <a:tc>
                  <a:txBody>
                    <a:bodyPr/>
                    <a:lstStyle/>
                    <a:p>
                      <a:pPr defTabSz="584200">
                        <a:spcBef>
                          <a:spcPts val="2400"/>
                        </a:spcBef>
                        <a:defRPr sz="1800"/>
                      </a:pPr>
                      <a:r>
                        <a:rPr sz="6000">
                          <a:latin typeface="Source Sans Pro"/>
                          <a:ea typeface="Source Sans Pro"/>
                          <a:cs typeface="Source Sans Pro"/>
                          <a:sym typeface="Source Sans Pro"/>
                        </a:rPr>
                        <a:t>92</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extLst>
                  <a:ext uri="{0D108BD9-81ED-4DB2-BD59-A6C34878D82A}">
                    <a16:rowId xmlns:a16="http://schemas.microsoft.com/office/drawing/2014/main" val="10004"/>
                  </a:ext>
                </a:extLst>
              </a:tr>
            </a:tbl>
          </a:graphicData>
        </a:graphic>
      </p:graphicFrame>
      <p:graphicFrame>
        <p:nvGraphicFramePr>
          <p:cNvPr id="1039" name="Table"/>
          <p:cNvGraphicFramePr/>
          <p:nvPr/>
        </p:nvGraphicFramePr>
        <p:xfrm>
          <a:off x="1192032" y="3130550"/>
          <a:ext cx="14399822" cy="5931329"/>
        </p:xfrm>
        <a:graphic>
          <a:graphicData uri="http://schemas.openxmlformats.org/drawingml/2006/table">
            <a:tbl>
              <a:tblPr firstRow="1">
                <a:tableStyleId>{33BA23B1-9221-436E-865A-0063620EA4FD}</a:tableStyleId>
              </a:tblPr>
              <a:tblGrid>
                <a:gridCol w="3441700">
                  <a:extLst>
                    <a:ext uri="{9D8B030D-6E8A-4147-A177-3AD203B41FA5}">
                      <a16:colId xmlns:a16="http://schemas.microsoft.com/office/drawing/2014/main" val="20000"/>
                    </a:ext>
                  </a:extLst>
                </a:gridCol>
                <a:gridCol w="3441700">
                  <a:extLst>
                    <a:ext uri="{9D8B030D-6E8A-4147-A177-3AD203B41FA5}">
                      <a16:colId xmlns:a16="http://schemas.microsoft.com/office/drawing/2014/main" val="20001"/>
                    </a:ext>
                  </a:extLst>
                </a:gridCol>
                <a:gridCol w="3894652">
                  <a:extLst>
                    <a:ext uri="{9D8B030D-6E8A-4147-A177-3AD203B41FA5}">
                      <a16:colId xmlns:a16="http://schemas.microsoft.com/office/drawing/2014/main" val="20002"/>
                    </a:ext>
                  </a:extLst>
                </a:gridCol>
              </a:tblGrid>
              <a:tr h="1955800">
                <a:tc>
                  <a:txBody>
                    <a:bodyPr/>
                    <a:lstStyle/>
                    <a:p>
                      <a:pPr defTabSz="584200">
                        <a:lnSpc>
                          <a:spcPct val="90000"/>
                        </a:lnSpc>
                        <a:spcBef>
                          <a:spcPts val="2500"/>
                        </a:spcBef>
                        <a:defRPr sz="7000" b="0">
                          <a:latin typeface="Source Sans Pro Black"/>
                          <a:ea typeface="Source Sans Pro Black"/>
                          <a:cs typeface="Source Sans Pro Black"/>
                          <a:sym typeface="Source Sans Pro Black"/>
                        </a:defRPr>
                      </a:pPr>
                      <a:r>
                        <a:t>Subject</a:t>
                      </a:r>
                    </a:p>
                    <a:p>
                      <a:pPr defTabSz="584200">
                        <a:lnSpc>
                          <a:spcPct val="90000"/>
                        </a:lnSpc>
                        <a:spcBef>
                          <a:spcPts val="2400"/>
                        </a:spcBef>
                        <a:defRPr sz="5000" b="0">
                          <a:latin typeface="Source Sans Pro Black"/>
                          <a:ea typeface="Source Sans Pro Black"/>
                          <a:cs typeface="Source Sans Pro Black"/>
                          <a:sym typeface="Source Sans Pro Black"/>
                        </a:defRPr>
                      </a:pPr>
                      <a:r>
                        <a:rPr>
                          <a:latin typeface="Source Sans Pro"/>
                          <a:ea typeface="Source Sans Pro"/>
                          <a:cs typeface="Source Sans Pro"/>
                          <a:sym typeface="Source Sans Pro"/>
                        </a:rPr>
                        <a:t>(car)</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lnSpc>
                          <a:spcPct val="90000"/>
                        </a:lnSpc>
                        <a:spcBef>
                          <a:spcPts val="2500"/>
                        </a:spcBef>
                        <a:defRPr sz="7000" b="0">
                          <a:latin typeface="Source Sans Pro Black"/>
                          <a:ea typeface="Source Sans Pro Black"/>
                          <a:cs typeface="Source Sans Pro Black"/>
                          <a:sym typeface="Source Sans Pro Black"/>
                        </a:defRPr>
                      </a:pPr>
                      <a:r>
                        <a:t>Speed </a:t>
                      </a:r>
                      <a:r>
                        <a:rPr sz="5000">
                          <a:latin typeface="Source Sans Pro"/>
                          <a:ea typeface="Source Sans Pro"/>
                          <a:cs typeface="Source Sans Pro"/>
                          <a:sym typeface="Source Sans Pro"/>
                        </a:rPr>
                        <a:t>(mph)</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lnSpc>
                          <a:spcPct val="90000"/>
                        </a:lnSpc>
                        <a:spcBef>
                          <a:spcPts val="2500"/>
                        </a:spcBef>
                        <a:defRPr sz="7000" b="0">
                          <a:latin typeface="Source Sans Pro Black"/>
                          <a:ea typeface="Source Sans Pro Black"/>
                          <a:cs typeface="Source Sans Pro Black"/>
                          <a:sym typeface="Source Sans Pro Black"/>
                        </a:defRPr>
                      </a:pPr>
                      <a:r>
                        <a:t>Distance </a:t>
                      </a:r>
                      <a:r>
                        <a:rPr sz="5000">
                          <a:latin typeface="Source Sans Pro"/>
                          <a:ea typeface="Source Sans Pro"/>
                          <a:cs typeface="Source Sans Pro"/>
                          <a:sym typeface="Source Sans Pro"/>
                        </a:rPr>
                        <a:t>(ft)</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extLst>
                  <a:ext uri="{0D108BD9-81ED-4DB2-BD59-A6C34878D82A}">
                    <a16:rowId xmlns:a16="http://schemas.microsoft.com/office/drawing/2014/main" val="10000"/>
                  </a:ext>
                </a:extLst>
              </a:tr>
              <a:tr h="1270000">
                <a:tc>
                  <a:txBody>
                    <a:bodyPr/>
                    <a:lstStyle/>
                    <a:p>
                      <a:pPr defTabSz="584200">
                        <a:spcBef>
                          <a:spcPts val="2400"/>
                        </a:spcBef>
                        <a:defRPr sz="1800"/>
                      </a:pPr>
                      <a:r>
                        <a:rPr sz="6000">
                          <a:latin typeface="Source Sans Pro"/>
                          <a:ea typeface="Source Sans Pro"/>
                          <a:cs typeface="Source Sans Pro"/>
                          <a:sym typeface="Source Sans Pro"/>
                        </a:rPr>
                        <a:t>1</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25</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85</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extLst>
                  <a:ext uri="{0D108BD9-81ED-4DB2-BD59-A6C34878D82A}">
                    <a16:rowId xmlns:a16="http://schemas.microsoft.com/office/drawing/2014/main" val="10001"/>
                  </a:ext>
                </a:extLst>
              </a:tr>
              <a:tr h="1270000">
                <a:tc>
                  <a:txBody>
                    <a:bodyPr/>
                    <a:lstStyle/>
                    <a:p>
                      <a:pPr defTabSz="584200">
                        <a:spcBef>
                          <a:spcPts val="2400"/>
                        </a:spcBef>
                        <a:defRPr sz="1800"/>
                      </a:pPr>
                      <a:r>
                        <a:rPr sz="6000">
                          <a:latin typeface="Source Sans Pro"/>
                          <a:ea typeface="Source Sans Pro"/>
                          <a:cs typeface="Source Sans Pro"/>
                          <a:sym typeface="Source Sans Pro"/>
                        </a:rPr>
                        <a:t>2</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24</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120</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extLst>
                  <a:ext uri="{0D108BD9-81ED-4DB2-BD59-A6C34878D82A}">
                    <a16:rowId xmlns:a16="http://schemas.microsoft.com/office/drawing/2014/main" val="10002"/>
                  </a:ext>
                </a:extLst>
              </a:tr>
              <a:tr h="1270000">
                <a:tc>
                  <a:txBody>
                    <a:bodyPr/>
                    <a:lstStyle/>
                    <a:p>
                      <a:pPr defTabSz="584200">
                        <a:spcBef>
                          <a:spcPts val="2400"/>
                        </a:spcBef>
                        <a:defRPr sz="1800"/>
                      </a:pPr>
                      <a:r>
                        <a:rPr sz="6000">
                          <a:latin typeface="Source Sans Pro"/>
                          <a:ea typeface="Source Sans Pro"/>
                          <a:cs typeface="Source Sans Pro"/>
                          <a:sym typeface="Source Sans Pro"/>
                        </a:rPr>
                        <a:t>3</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solidFill>
                      <a:srgbClr val="94B776"/>
                    </a:solidFill>
                  </a:tcPr>
                </a:tc>
                <a:tc>
                  <a:txBody>
                    <a:bodyPr/>
                    <a:lstStyle/>
                    <a:p>
                      <a:pPr defTabSz="584200">
                        <a:spcBef>
                          <a:spcPts val="2400"/>
                        </a:spcBef>
                        <a:defRPr sz="1800"/>
                      </a:pPr>
                      <a:r>
                        <a:rPr sz="6000">
                          <a:latin typeface="Source Sans Pro"/>
                          <a:ea typeface="Source Sans Pro"/>
                          <a:cs typeface="Source Sans Pro"/>
                          <a:sym typeface="Source Sans Pro"/>
                        </a:rPr>
                        <a:t>24</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solidFill>
                      <a:srgbClr val="94B776"/>
                    </a:solidFill>
                  </a:tcPr>
                </a:tc>
                <a:tc>
                  <a:txBody>
                    <a:bodyPr/>
                    <a:lstStyle/>
                    <a:p>
                      <a:pPr defTabSz="584200">
                        <a:spcBef>
                          <a:spcPts val="2400"/>
                        </a:spcBef>
                        <a:defRPr sz="1800"/>
                      </a:pPr>
                      <a:r>
                        <a:rPr sz="6000">
                          <a:latin typeface="Source Sans Pro"/>
                          <a:ea typeface="Source Sans Pro"/>
                          <a:cs typeface="Source Sans Pro"/>
                          <a:sym typeface="Source Sans Pro"/>
                        </a:rPr>
                        <a:t>93</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solidFill>
                      <a:srgbClr val="94B776"/>
                    </a:solidFill>
                  </a:tcPr>
                </a:tc>
                <a:extLst>
                  <a:ext uri="{0D108BD9-81ED-4DB2-BD59-A6C34878D82A}">
                    <a16:rowId xmlns:a16="http://schemas.microsoft.com/office/drawing/2014/main" val="10003"/>
                  </a:ext>
                </a:extLst>
              </a:tr>
              <a:tr h="1270000">
                <a:tc>
                  <a:txBody>
                    <a:bodyPr/>
                    <a:lstStyle/>
                    <a:p>
                      <a:pPr defTabSz="584200">
                        <a:spcBef>
                          <a:spcPts val="2400"/>
                        </a:spcBef>
                        <a:defRPr sz="1800"/>
                      </a:pPr>
                      <a:r>
                        <a:rPr sz="6000">
                          <a:latin typeface="Source Sans Pro"/>
                          <a:ea typeface="Source Sans Pro"/>
                          <a:cs typeface="Source Sans Pro"/>
                          <a:sym typeface="Source Sans Pro"/>
                        </a:rPr>
                        <a:t>4</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24</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tc>
                  <a:txBody>
                    <a:bodyPr/>
                    <a:lstStyle/>
                    <a:p>
                      <a:pPr defTabSz="584200">
                        <a:spcBef>
                          <a:spcPts val="2400"/>
                        </a:spcBef>
                        <a:defRPr sz="1800"/>
                      </a:pPr>
                      <a:r>
                        <a:rPr sz="6000">
                          <a:latin typeface="Source Sans Pro"/>
                          <a:ea typeface="Source Sans Pro"/>
                          <a:cs typeface="Source Sans Pro"/>
                          <a:sym typeface="Source Sans Pro"/>
                        </a:rPr>
                        <a:t>92</a:t>
                      </a:r>
                    </a:p>
                  </a:txBody>
                  <a:tcPr marL="50800" marR="50800" marT="50800" marB="50800" anchor="ctr" horzOverflow="overflow">
                    <a:lnL w="50800">
                      <a:solidFill>
                        <a:srgbClr val="FFFFFF"/>
                      </a:solidFill>
                      <a:miter lim="400000"/>
                    </a:lnL>
                    <a:lnR w="50800">
                      <a:solidFill>
                        <a:srgbClr val="FFFFFF"/>
                      </a:solidFill>
                      <a:miter lim="400000"/>
                    </a:lnR>
                    <a:lnT w="50800">
                      <a:solidFill>
                        <a:srgbClr val="FFFFFF"/>
                      </a:solidFill>
                      <a:miter lim="400000"/>
                    </a:lnT>
                    <a:lnB w="50800">
                      <a:solidFill>
                        <a:srgbClr val="FFFFFF"/>
                      </a:solidFill>
                      <a:miter lim="400000"/>
                    </a:lnB>
                  </a:tcPr>
                </a:tc>
                <a:extLst>
                  <a:ext uri="{0D108BD9-81ED-4DB2-BD59-A6C34878D82A}">
                    <a16:rowId xmlns:a16="http://schemas.microsoft.com/office/drawing/2014/main" val="10004"/>
                  </a:ext>
                </a:extLst>
              </a:tr>
            </a:tbl>
          </a:graphicData>
        </a:graphic>
      </p:graphicFrame>
      <p:sp>
        <p:nvSpPr>
          <p:cNvPr id="1040" name="Oval"/>
          <p:cNvSpPr/>
          <p:nvPr/>
        </p:nvSpPr>
        <p:spPr>
          <a:xfrm>
            <a:off x="5146406" y="7457633"/>
            <a:ext cx="2415968" cy="1681607"/>
          </a:xfrm>
          <a:prstGeom prst="ellipse">
            <a:avLst/>
          </a:prstGeom>
          <a:ln w="165100">
            <a:solidFill>
              <a:srgbClr val="000000"/>
            </a:solidFill>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1041" name="Every value is associated with:…"/>
          <p:cNvSpPr txBox="1"/>
          <p:nvPr/>
        </p:nvSpPr>
        <p:spPr>
          <a:xfrm>
            <a:off x="13886064" y="3969674"/>
            <a:ext cx="9739385" cy="577665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algn="l">
              <a:defRPr sz="6000">
                <a:latin typeface="Source Sans Pro"/>
                <a:ea typeface="Source Sans Pro"/>
                <a:cs typeface="Source Sans Pro"/>
                <a:sym typeface="Source Sans Pro"/>
              </a:defRPr>
            </a:pPr>
            <a:r>
              <a:t>Every value is associated with:</a:t>
            </a:r>
          </a:p>
          <a:p>
            <a:pPr marL="635000" indent="-635000" algn="l">
              <a:buSzPct val="100000"/>
              <a:buChar char="•"/>
              <a:defRPr sz="6000">
                <a:solidFill>
                  <a:srgbClr val="78AAD6"/>
                </a:solidFill>
                <a:latin typeface="Source Sans Pro"/>
                <a:ea typeface="Source Sans Pro"/>
                <a:cs typeface="Source Sans Pro"/>
                <a:sym typeface="Source Sans Pro"/>
              </a:defRPr>
            </a:pPr>
            <a:r>
              <a:t>A variable</a:t>
            </a:r>
          </a:p>
          <a:p>
            <a:pPr marL="635000" indent="-635000" algn="l">
              <a:buSzPct val="100000"/>
              <a:buChar char="•"/>
              <a:defRPr sz="6000">
                <a:solidFill>
                  <a:srgbClr val="78A642"/>
                </a:solidFill>
                <a:latin typeface="Source Sans Pro"/>
                <a:ea typeface="Source Sans Pro"/>
                <a:cs typeface="Source Sans Pro"/>
                <a:sym typeface="Source Sans Pro"/>
              </a:defRPr>
            </a:pPr>
            <a:r>
              <a:t>An observation (case)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41">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03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1041">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3" nodeType="afterEffect">
                                  <p:stCondLst>
                                    <p:cond delay="0"/>
                                  </p:stCondLst>
                                  <p:iterate>
                                    <p:tmAbs val="0"/>
                                  </p:iterate>
                                  <p:childTnLst>
                                    <p:set>
                                      <p:cBhvr>
                                        <p:cTn id="16" fill="hold"/>
                                        <p:tgtEl>
                                          <p:spTgt spid="10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8" grpId="2" animBg="1" advAuto="0"/>
      <p:bldP spid="1039" grpId="3" animBg="1" advAuto="0"/>
      <p:bldP spid="1041" grpId="1" build="p" bldLvl="5" animBg="1" advAuto="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3"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sp>
        <p:nvSpPr>
          <p:cNvPr id="1044" name="Tidy data"/>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defRPr sz="10000">
                <a:latin typeface="Source Sans Pro"/>
                <a:ea typeface="Source Sans Pro"/>
                <a:cs typeface="Source Sans Pro"/>
                <a:sym typeface="Source Sans Pro"/>
              </a:defRPr>
            </a:lvl1pPr>
          </a:lstStyle>
          <a:p>
            <a:r>
              <a:t>Tidy data</a:t>
            </a:r>
          </a:p>
        </p:txBody>
      </p:sp>
      <p:sp>
        <p:nvSpPr>
          <p:cNvPr id="1045" name="Tidy functions all expect and return the same data structure, known as tidy data:…"/>
          <p:cNvSpPr txBox="1"/>
          <p:nvPr/>
        </p:nvSpPr>
        <p:spPr>
          <a:xfrm>
            <a:off x="5110508" y="3514476"/>
            <a:ext cx="14197749" cy="752514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algn="l">
              <a:spcBef>
                <a:spcPts val="5000"/>
              </a:spcBef>
              <a:defRPr sz="6000">
                <a:latin typeface="Source Sans Pro Light"/>
                <a:ea typeface="Source Sans Pro Light"/>
                <a:cs typeface="Source Sans Pro Light"/>
                <a:sym typeface="Source Sans Pro Light"/>
              </a:defRPr>
            </a:pPr>
            <a:r>
              <a:t>Tidy functions all expect and return the same data structure, known as </a:t>
            </a:r>
            <a:r>
              <a:rPr b="1">
                <a:latin typeface="Source Sans Pro"/>
                <a:ea typeface="Source Sans Pro"/>
                <a:cs typeface="Source Sans Pro"/>
                <a:sym typeface="Source Sans Pro"/>
              </a:rPr>
              <a:t>tidy data</a:t>
            </a:r>
            <a:r>
              <a:t>:</a:t>
            </a:r>
          </a:p>
          <a:p>
            <a:pPr marL="838200" indent="-838200" algn="l">
              <a:buSzPct val="100000"/>
              <a:buAutoNum type="arabicPeriod"/>
              <a:defRPr sz="6000">
                <a:latin typeface="Source Sans Pro Light"/>
                <a:ea typeface="Source Sans Pro Light"/>
                <a:cs typeface="Source Sans Pro Light"/>
                <a:sym typeface="Source Sans Pro Light"/>
              </a:defRPr>
            </a:pPr>
            <a:r>
              <a:t>A </a:t>
            </a:r>
            <a:r>
              <a:rPr b="1">
                <a:latin typeface="Source Sans Pro"/>
                <a:ea typeface="Source Sans Pro"/>
                <a:cs typeface="Source Sans Pro"/>
                <a:sym typeface="Source Sans Pro"/>
              </a:rPr>
              <a:t>data frame</a:t>
            </a:r>
            <a:r>
              <a:t> that contains </a:t>
            </a:r>
          </a:p>
          <a:p>
            <a:pPr marL="838200" indent="-838200" algn="l">
              <a:buSzPct val="100000"/>
              <a:buAutoNum type="arabicPeriod"/>
              <a:defRPr sz="6000">
                <a:latin typeface="Source Sans Pro Light"/>
                <a:ea typeface="Source Sans Pro Light"/>
                <a:cs typeface="Source Sans Pro Light"/>
                <a:sym typeface="Source Sans Pro Light"/>
              </a:defRPr>
            </a:pPr>
            <a:r>
              <a:rPr b="1">
                <a:solidFill>
                  <a:srgbClr val="78AAD6"/>
                </a:solidFill>
                <a:latin typeface="Source Sans Pro"/>
                <a:ea typeface="Source Sans Pro"/>
                <a:cs typeface="Source Sans Pro"/>
                <a:sym typeface="Source Sans Pro"/>
              </a:rPr>
              <a:t>variables</a:t>
            </a:r>
            <a:r>
              <a:t> in the </a:t>
            </a:r>
            <a:r>
              <a:rPr b="1">
                <a:solidFill>
                  <a:srgbClr val="78AAD6"/>
                </a:solidFill>
                <a:latin typeface="Source Sans Pro"/>
                <a:ea typeface="Source Sans Pro"/>
                <a:cs typeface="Source Sans Pro"/>
                <a:sym typeface="Source Sans Pro"/>
              </a:rPr>
              <a:t>columns</a:t>
            </a:r>
            <a:r>
              <a:t> and </a:t>
            </a:r>
          </a:p>
          <a:p>
            <a:pPr marL="838200" indent="-838200" algn="l">
              <a:buSzPct val="100000"/>
              <a:buAutoNum type="arabicPeriod"/>
              <a:defRPr sz="6000">
                <a:latin typeface="Source Sans Pro Light"/>
                <a:ea typeface="Source Sans Pro Light"/>
                <a:cs typeface="Source Sans Pro Light"/>
                <a:sym typeface="Source Sans Pro Light"/>
              </a:defRPr>
            </a:pPr>
            <a:r>
              <a:rPr b="1">
                <a:solidFill>
                  <a:srgbClr val="90B271"/>
                </a:solidFill>
                <a:latin typeface="Source Sans Pro"/>
                <a:ea typeface="Source Sans Pro"/>
                <a:cs typeface="Source Sans Pro"/>
                <a:sym typeface="Source Sans Pro"/>
              </a:rPr>
              <a:t>cases</a:t>
            </a:r>
            <a:r>
              <a:t> in the </a:t>
            </a:r>
            <a:r>
              <a:rPr b="1">
                <a:solidFill>
                  <a:srgbClr val="91B472"/>
                </a:solidFill>
                <a:latin typeface="Source Sans Pro"/>
                <a:ea typeface="Source Sans Pro"/>
                <a:cs typeface="Source Sans Pro"/>
                <a:sym typeface="Source Sans Pro"/>
              </a:rPr>
              <a:t>rows</a:t>
            </a:r>
            <a:r>
              <a:t>.</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1047" name="R Notebooks…"/>
          <p:cNvSpPr txBox="1"/>
          <p:nvPr/>
        </p:nvSpPr>
        <p:spPr>
          <a:xfrm>
            <a:off x="2628899" y="3435350"/>
            <a:ext cx="18716626" cy="65024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defTabSz="825500">
              <a:defRPr sz="20000">
                <a:solidFill>
                  <a:srgbClr val="F0F0F0"/>
                </a:solidFill>
                <a:latin typeface="Source Sans Pro"/>
                <a:ea typeface="Source Sans Pro"/>
                <a:cs typeface="Source Sans Pro"/>
                <a:sym typeface="Source Sans Pro"/>
              </a:defRPr>
            </a:pPr>
            <a:r>
              <a:t>R Notebooks</a:t>
            </a:r>
          </a:p>
          <a:p>
            <a:pPr defTabSz="825500">
              <a:defRPr sz="20000">
                <a:solidFill>
                  <a:srgbClr val="F0F0F0"/>
                </a:solidFill>
                <a:latin typeface="Source Sans Pro"/>
                <a:ea typeface="Source Sans Pro"/>
                <a:cs typeface="Source Sans Pro"/>
                <a:sym typeface="Source Sans Pro"/>
              </a:defRPr>
            </a:pPr>
            <a:r>
              <a:t>(Let's start!)</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Your Turn"/>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latin typeface="Source Sans Pro"/>
                <a:ea typeface="Source Sans Pro"/>
                <a:cs typeface="Source Sans Pro"/>
                <a:sym typeface="Source Sans Pro"/>
              </a:defRPr>
            </a:lvl1pPr>
          </a:lstStyle>
          <a:p>
            <a:r>
              <a:t>Your Turn</a:t>
            </a:r>
          </a:p>
        </p:txBody>
      </p:sp>
      <p:sp>
        <p:nvSpPr>
          <p:cNvPr id="1050" name="Open 00-Introduction.Rmd. Read through the notebook and do everything it tells you to do."/>
          <p:cNvSpPr txBox="1">
            <a:spLocks noGrp="1"/>
          </p:cNvSpPr>
          <p:nvPr>
            <p:ph type="body" idx="4294967295"/>
          </p:nvPr>
        </p:nvSpPr>
        <p:spPr>
          <a:xfrm>
            <a:off x="1445226" y="3482790"/>
            <a:ext cx="21493548" cy="6750420"/>
          </a:xfrm>
          <a:prstGeom prst="rect">
            <a:avLst/>
          </a:prstGeom>
        </p:spPr>
        <p:txBody>
          <a:bodyPr lIns="71437" tIns="71437" rIns="71437" bIns="71437"/>
          <a:lstStyle/>
          <a:p>
            <a:pPr marL="0" indent="0" defTabSz="584200">
              <a:spcBef>
                <a:spcPts val="2400"/>
              </a:spcBef>
              <a:buSzTx/>
              <a:buNone/>
              <a:defRPr sz="6700">
                <a:solidFill>
                  <a:srgbClr val="005493"/>
                </a:solidFill>
                <a:latin typeface="Source Sans Pro"/>
                <a:ea typeface="Source Sans Pro"/>
                <a:cs typeface="Source Sans Pro"/>
                <a:sym typeface="Source Sans Pro"/>
              </a:defRPr>
            </a:pPr>
            <a:r>
              <a:t>Open </a:t>
            </a:r>
            <a:r>
              <a:rPr>
                <a:latin typeface="Source Sans Pro Semibold"/>
                <a:ea typeface="Source Sans Pro Semibold"/>
                <a:cs typeface="Source Sans Pro Semibold"/>
                <a:sym typeface="Source Sans Pro Semibold"/>
              </a:rPr>
              <a:t>00-Introduction.Rmd</a:t>
            </a:r>
            <a:r>
              <a:t>. Read through the notebook and do everything it tells you to do.</a:t>
            </a:r>
          </a:p>
        </p:txBody>
      </p:sp>
      <p:pic>
        <p:nvPicPr>
          <p:cNvPr id="1051"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19088406" y="11645648"/>
            <a:ext cx="4544635" cy="1359812"/>
          </a:xfrm>
          <a:prstGeom prst="rect">
            <a:avLst/>
          </a:prstGeom>
          <a:ln w="12700">
            <a:solidFill>
              <a:srgbClr val="A6AAA9"/>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0000" fill="hold"/>
                                        <p:tgtEl>
                                          <p:spTgt spid="105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051"/>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grpSp>
        <p:nvGrpSpPr>
          <p:cNvPr id="118" name="Group"/>
          <p:cNvGrpSpPr/>
          <p:nvPr/>
        </p:nvGrpSpPr>
        <p:grpSpPr>
          <a:xfrm>
            <a:off x="5860851" y="1826434"/>
            <a:ext cx="12662298" cy="8376049"/>
            <a:chOff x="0" y="0"/>
            <a:chExt cx="12662296" cy="8376047"/>
          </a:xfrm>
        </p:grpSpPr>
        <p:sp>
          <p:nvSpPr>
            <p:cNvPr id="113" name="Rounded Rectangle"/>
            <p:cNvSpPr/>
            <p:nvPr/>
          </p:nvSpPr>
          <p:spPr>
            <a:xfrm>
              <a:off x="0" y="89636"/>
              <a:ext cx="12662297" cy="8286412"/>
            </a:xfrm>
            <a:prstGeom prst="roundRect">
              <a:avLst>
                <a:gd name="adj" fmla="val 9043"/>
              </a:avLst>
            </a:prstGeom>
            <a:solidFill>
              <a:srgbClr val="A8C187"/>
            </a:solidFill>
            <a:ln w="254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a:defRPr sz="4200">
                  <a:solidFill>
                    <a:srgbClr val="FFFFFF"/>
                  </a:solidFill>
                  <a:effectLst>
                    <a:outerShdw blurRad="38100" dist="12700" dir="5400000" rotWithShape="0">
                      <a:srgbClr val="000000">
                        <a:alpha val="50000"/>
                      </a:srgbClr>
                    </a:outerShdw>
                  </a:effectLst>
                </a:defRPr>
              </a:pPr>
              <a:endParaRPr/>
            </a:p>
          </p:txBody>
        </p:sp>
        <p:sp>
          <p:nvSpPr>
            <p:cNvPr id="114"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4200">
                  <a:solidFill>
                    <a:srgbClr val="FFFFFF"/>
                  </a:solidFill>
                  <a:effectLst>
                    <a:outerShdw blurRad="38100" dist="12700" dir="5400000" rotWithShape="0">
                      <a:srgbClr val="000000">
                        <a:alpha val="50000"/>
                      </a:srgbClr>
                    </a:outerShdw>
                  </a:effectLst>
                </a:defRPr>
              </a:pPr>
              <a:endParaRPr/>
            </a:p>
          </p:txBody>
        </p:sp>
        <p:sp>
          <p:nvSpPr>
            <p:cNvPr id="115" name="TA"/>
            <p:cNvSpPr txBox="1"/>
            <p:nvPr/>
          </p:nvSpPr>
          <p:spPr>
            <a:xfrm>
              <a:off x="1495154" y="2873320"/>
              <a:ext cx="9655996" cy="408344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20200" b="1">
                  <a:latin typeface="Marker Felt"/>
                  <a:ea typeface="Marker Felt"/>
                  <a:cs typeface="Marker Felt"/>
                  <a:sym typeface="Marker Felt"/>
                </a:defRPr>
              </a:lvl1pPr>
            </a:lstStyle>
            <a:p>
              <a:r>
                <a:rPr lang="en-GB" dirty="0"/>
                <a:t>&lt;</a:t>
              </a:r>
              <a:r>
                <a:rPr dirty="0"/>
                <a:t>TA</a:t>
              </a:r>
              <a:r>
                <a:rPr lang="en-GB" dirty="0"/>
                <a:t>2&gt;</a:t>
              </a:r>
              <a:endParaRPr dirty="0"/>
            </a:p>
          </p:txBody>
        </p:sp>
        <p:sp>
          <p:nvSpPr>
            <p:cNvPr id="116"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lgn="l">
                <a:defRPr sz="9000" b="1" spc="900">
                  <a:solidFill>
                    <a:srgbClr val="FFFFFF"/>
                  </a:solidFill>
                  <a:latin typeface="+mn-lt"/>
                  <a:ea typeface="+mn-ea"/>
                  <a:cs typeface="+mn-cs"/>
                  <a:sym typeface="Helvetica Neue"/>
                </a:defRPr>
              </a:lvl1pPr>
            </a:lstStyle>
            <a:p>
              <a:r>
                <a:t>HELLO</a:t>
              </a:r>
            </a:p>
          </p:txBody>
        </p:sp>
        <p:sp>
          <p:nvSpPr>
            <p:cNvPr id="117"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lgn="l">
                <a:defRPr sz="5000">
                  <a:solidFill>
                    <a:srgbClr val="FFFFFF"/>
                  </a:solidFill>
                  <a:latin typeface="+mn-lt"/>
                  <a:ea typeface="+mn-ea"/>
                  <a:cs typeface="+mn-cs"/>
                  <a:sym typeface="Helvetica Neue"/>
                </a:defRPr>
              </a:lvl1pPr>
            </a:lstStyle>
            <a:p>
              <a:r>
                <a:t>my name is</a:t>
              </a:r>
            </a:p>
          </p:txBody>
        </p:sp>
      </p:grpSp>
      <p:grpSp>
        <p:nvGrpSpPr>
          <p:cNvPr id="9" name="Group 8">
            <a:extLst>
              <a:ext uri="{FF2B5EF4-FFF2-40B4-BE49-F238E27FC236}">
                <a16:creationId xmlns:a16="http://schemas.microsoft.com/office/drawing/2014/main" id="{E1023ADA-796D-4290-8240-A94419198933}"/>
              </a:ext>
            </a:extLst>
          </p:cNvPr>
          <p:cNvGrpSpPr/>
          <p:nvPr/>
        </p:nvGrpSpPr>
        <p:grpSpPr>
          <a:xfrm>
            <a:off x="5860852" y="10817241"/>
            <a:ext cx="16134175" cy="1064887"/>
            <a:chOff x="5860852" y="10817241"/>
            <a:chExt cx="16134175" cy="1064887"/>
          </a:xfrm>
        </p:grpSpPr>
        <p:sp>
          <p:nvSpPr>
            <p:cNvPr id="10" name=" @StatGarrett">
              <a:extLst>
                <a:ext uri="{FF2B5EF4-FFF2-40B4-BE49-F238E27FC236}">
                  <a16:creationId xmlns:a16="http://schemas.microsoft.com/office/drawing/2014/main" id="{7367DAB9-3432-42BB-BD8B-2150F7B8A5CB}"/>
                </a:ext>
              </a:extLst>
            </p:cNvPr>
            <p:cNvSpPr txBox="1"/>
            <p:nvPr/>
          </p:nvSpPr>
          <p:spPr>
            <a:xfrm>
              <a:off x="5860852" y="10817241"/>
              <a:ext cx="5359082" cy="106488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p>
              <a:pPr algn="l">
                <a:defRPr sz="5600">
                  <a:latin typeface="+mn-lt"/>
                  <a:ea typeface="+mn-ea"/>
                  <a:cs typeface="+mn-cs"/>
                  <a:sym typeface="Helvetica Neue"/>
                </a:defRPr>
              </a:pPr>
              <a:r>
                <a:rPr dirty="0">
                  <a:solidFill>
                    <a:srgbClr val="78AAD6"/>
                  </a:solidFill>
                  <a:latin typeface="FontAwesome"/>
                  <a:ea typeface="FontAwesome"/>
                  <a:cs typeface="FontAwesome"/>
                  <a:sym typeface="FontAwesome"/>
                </a:rPr>
                <a:t></a:t>
              </a:r>
              <a:r>
                <a:rPr dirty="0"/>
                <a:t> </a:t>
              </a:r>
              <a:r>
                <a:rPr dirty="0">
                  <a:solidFill>
                    <a:srgbClr val="53585F"/>
                  </a:solidFill>
                </a:rPr>
                <a:t>@</a:t>
              </a:r>
              <a:r>
                <a:rPr lang="en-GB" dirty="0">
                  <a:solidFill>
                    <a:srgbClr val="53585F"/>
                  </a:solidFill>
                </a:rPr>
                <a:t>&lt;Twitter&gt; </a:t>
              </a:r>
              <a:endParaRPr dirty="0">
                <a:solidFill>
                  <a:srgbClr val="53585F"/>
                </a:solidFill>
              </a:endParaRPr>
            </a:p>
          </p:txBody>
        </p:sp>
        <p:pic>
          <p:nvPicPr>
            <p:cNvPr id="11" name="Picture 6" descr="Image result for github">
              <a:extLst>
                <a:ext uri="{FF2B5EF4-FFF2-40B4-BE49-F238E27FC236}">
                  <a16:creationId xmlns:a16="http://schemas.microsoft.com/office/drawing/2014/main" id="{C8433067-9654-4008-BF09-ECBE8B2642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19933" y="10920286"/>
              <a:ext cx="858795" cy="858795"/>
            </a:xfrm>
            <a:prstGeom prst="rect">
              <a:avLst/>
            </a:prstGeom>
            <a:noFill/>
            <a:extLst>
              <a:ext uri="{909E8E84-426E-40DD-AFC4-6F175D3DCCD1}">
                <a14:hiddenFill xmlns:a14="http://schemas.microsoft.com/office/drawing/2010/main">
                  <a:solidFill>
                    <a:srgbClr val="FFFFFF"/>
                  </a:solidFill>
                </a14:hiddenFill>
              </a:ext>
            </a:extLst>
          </p:spPr>
        </p:pic>
        <p:sp>
          <p:nvSpPr>
            <p:cNvPr id="12" name=" @StatGarrett">
              <a:extLst>
                <a:ext uri="{FF2B5EF4-FFF2-40B4-BE49-F238E27FC236}">
                  <a16:creationId xmlns:a16="http://schemas.microsoft.com/office/drawing/2014/main" id="{A097346D-AD15-432B-B364-7D682662D0FF}"/>
                </a:ext>
              </a:extLst>
            </p:cNvPr>
            <p:cNvSpPr txBox="1"/>
            <p:nvPr/>
          </p:nvSpPr>
          <p:spPr>
            <a:xfrm>
              <a:off x="12078728" y="10817241"/>
              <a:ext cx="9916299" cy="106488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p>
              <a:pPr algn="l">
                <a:defRPr sz="5600">
                  <a:latin typeface="+mn-lt"/>
                  <a:ea typeface="+mn-ea"/>
                  <a:cs typeface="+mn-cs"/>
                  <a:sym typeface="Helvetica Neue"/>
                </a:defRPr>
              </a:pPr>
              <a:r>
                <a:rPr lang="en-GB" dirty="0">
                  <a:solidFill>
                    <a:srgbClr val="53585F"/>
                  </a:solidFill>
                </a:rPr>
                <a:t>&lt;</a:t>
              </a:r>
              <a:r>
                <a:rPr lang="en-GB" dirty="0" err="1">
                  <a:solidFill>
                    <a:srgbClr val="53585F"/>
                  </a:solidFill>
                </a:rPr>
                <a:t>Github</a:t>
              </a:r>
              <a:r>
                <a:rPr lang="en-GB" dirty="0">
                  <a:solidFill>
                    <a:srgbClr val="53585F"/>
                  </a:solidFill>
                </a:rPr>
                <a:t> Profile&gt;</a:t>
              </a:r>
              <a:endParaRPr dirty="0">
                <a:solidFill>
                  <a:srgbClr val="53585F"/>
                </a:solidFill>
              </a:endParaRPr>
            </a:p>
          </p:txBody>
        </p:sp>
      </p:gr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sp>
        <p:nvSpPr>
          <p:cNvPr id="1054" name="R Notebooks"/>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defRPr sz="10000">
                <a:latin typeface="Source Sans Pro"/>
                <a:ea typeface="Source Sans Pro"/>
                <a:cs typeface="Source Sans Pro"/>
                <a:sym typeface="Source Sans Pro"/>
              </a:defRPr>
            </a:lvl1pPr>
          </a:lstStyle>
          <a:p>
            <a:r>
              <a:t>R Notebooks</a:t>
            </a:r>
          </a:p>
        </p:txBody>
      </p:sp>
      <p:sp>
        <p:nvSpPr>
          <p:cNvPr id="1055" name="An authoring format for Data Science."/>
          <p:cNvSpPr txBox="1"/>
          <p:nvPr/>
        </p:nvSpPr>
        <p:spPr>
          <a:xfrm>
            <a:off x="3199300" y="2425100"/>
            <a:ext cx="18020166" cy="188298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defRPr sz="6000">
                <a:latin typeface="Source Sans Pro"/>
                <a:ea typeface="Source Sans Pro"/>
                <a:cs typeface="Source Sans Pro"/>
                <a:sym typeface="Source Sans Pro"/>
              </a:defRPr>
            </a:lvl1pPr>
          </a:lstStyle>
          <a:p>
            <a:r>
              <a:t>An authoring format for Data Science.</a:t>
            </a:r>
          </a:p>
        </p:txBody>
      </p:sp>
      <p:grpSp>
        <p:nvGrpSpPr>
          <p:cNvPr id="1058" name="Group"/>
          <p:cNvGrpSpPr/>
          <p:nvPr/>
        </p:nvGrpSpPr>
        <p:grpSpPr>
          <a:xfrm>
            <a:off x="4815743" y="5324011"/>
            <a:ext cx="9359901" cy="6263647"/>
            <a:chOff x="0" y="0"/>
            <a:chExt cx="9359900" cy="6263645"/>
          </a:xfrm>
        </p:grpSpPr>
        <p:pic>
          <p:nvPicPr>
            <p:cNvPr id="1056" name="Group" descr="Group"/>
            <p:cNvPicPr>
              <a:picLocks noChangeAspect="1"/>
            </p:cNvPicPr>
            <p:nvPr/>
          </p:nvPicPr>
          <p:blipFill>
            <a:blip r:embed="rId3">
              <a:extLst/>
            </a:blip>
            <a:srcRect l="5530" t="19715" r="5530" b="9305"/>
            <a:stretch>
              <a:fillRect/>
            </a:stretch>
          </p:blipFill>
          <p:spPr>
            <a:xfrm>
              <a:off x="0" y="0"/>
              <a:ext cx="9359900" cy="6263646"/>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pic>
          <p:nvPicPr>
            <p:cNvPr id="1057" name="Screen Shot 2017-07-05 at 3.09.22 PM.png" descr="Screen Shot 2017-07-05 at 3.09.22 PM.png"/>
            <p:cNvPicPr>
              <a:picLocks noChangeAspect="1"/>
            </p:cNvPicPr>
            <p:nvPr/>
          </p:nvPicPr>
          <p:blipFill>
            <a:blip r:embed="rId4">
              <a:extLst/>
            </a:blip>
            <a:srcRect l="6416" t="29269" r="47324" b="63975"/>
            <a:stretch>
              <a:fillRect/>
            </a:stretch>
          </p:blipFill>
          <p:spPr>
            <a:xfrm>
              <a:off x="100557" y="853164"/>
              <a:ext cx="4860054" cy="595100"/>
            </a:xfrm>
            <a:prstGeom prst="rect">
              <a:avLst/>
            </a:prstGeom>
            <a:ln w="12700" cap="flat">
              <a:noFill/>
              <a:miter lim="400000"/>
            </a:ln>
            <a:effectLst/>
          </p:spPr>
        </p:pic>
      </p:grpSp>
      <p:grpSp>
        <p:nvGrpSpPr>
          <p:cNvPr id="1061" name="Group"/>
          <p:cNvGrpSpPr/>
          <p:nvPr/>
        </p:nvGrpSpPr>
        <p:grpSpPr>
          <a:xfrm>
            <a:off x="4913235" y="6175181"/>
            <a:ext cx="4866237" cy="4903633"/>
            <a:chOff x="94374" y="853164"/>
            <a:chExt cx="4866236" cy="4903632"/>
          </a:xfrm>
        </p:grpSpPr>
        <p:pic>
          <p:nvPicPr>
            <p:cNvPr id="1059" name="Group" descr="Group"/>
            <p:cNvPicPr>
              <a:picLocks noChangeAspect="1"/>
            </p:cNvPicPr>
            <p:nvPr/>
          </p:nvPicPr>
          <p:blipFill>
            <a:blip r:embed="rId3">
              <a:extLst/>
            </a:blip>
            <a:srcRect l="6427" t="29423" r="47348" b="15049"/>
            <a:stretch>
              <a:fillRect/>
            </a:stretch>
          </p:blipFill>
          <p:spPr>
            <a:xfrm>
              <a:off x="94374" y="856724"/>
              <a:ext cx="4864590" cy="4900073"/>
            </a:xfrm>
            <a:prstGeom prst="rect">
              <a:avLst/>
            </a:prstGeom>
            <a:ln w="12700" cap="flat">
              <a:noFill/>
              <a:miter lim="400000"/>
            </a:ln>
            <a:effectLst/>
          </p:spPr>
        </p:pic>
        <p:pic>
          <p:nvPicPr>
            <p:cNvPr id="1060" name="Screen Shot 2017-07-05 at 3.09.22 PM.png" descr="Screen Shot 2017-07-05 at 3.09.22 PM.png"/>
            <p:cNvPicPr>
              <a:picLocks noChangeAspect="1"/>
            </p:cNvPicPr>
            <p:nvPr/>
          </p:nvPicPr>
          <p:blipFill>
            <a:blip r:embed="rId4">
              <a:extLst/>
            </a:blip>
            <a:srcRect l="6416" t="29269" r="47324" b="63975"/>
            <a:stretch>
              <a:fillRect/>
            </a:stretch>
          </p:blipFill>
          <p:spPr>
            <a:xfrm>
              <a:off x="100557" y="853164"/>
              <a:ext cx="4860054" cy="595100"/>
            </a:xfrm>
            <a:prstGeom prst="rect">
              <a:avLst/>
            </a:prstGeom>
            <a:ln w="12700" cap="flat">
              <a:noFill/>
              <a:miter lim="400000"/>
            </a:ln>
            <a:effectLst/>
          </p:spPr>
        </p:pic>
      </p:grpSp>
      <p:sp>
        <p:nvSpPr>
          <p:cNvPr id="1062" name="Click on .Rmd file to open notebook"/>
          <p:cNvSpPr/>
          <p:nvPr/>
        </p:nvSpPr>
        <p:spPr>
          <a:xfrm>
            <a:off x="12152090" y="9816404"/>
            <a:ext cx="7450933" cy="1771254"/>
          </a:xfrm>
          <a:custGeom>
            <a:avLst/>
            <a:gdLst/>
            <a:ahLst/>
            <a:cxnLst>
              <a:cxn ang="0">
                <a:pos x="wd2" y="hd2"/>
              </a:cxn>
              <a:cxn ang="5400000">
                <a:pos x="wd2" y="hd2"/>
              </a:cxn>
              <a:cxn ang="10800000">
                <a:pos x="wd2" y="hd2"/>
              </a:cxn>
              <a:cxn ang="16200000">
                <a:pos x="wd2" y="hd2"/>
              </a:cxn>
            </a:cxnLst>
            <a:rect l="0" t="0" r="r" b="b"/>
            <a:pathLst>
              <a:path w="21600" h="21600" extrusionOk="0">
                <a:moveTo>
                  <a:pt x="10446" y="0"/>
                </a:moveTo>
                <a:cubicBezTo>
                  <a:pt x="10350" y="0"/>
                  <a:pt x="10262" y="111"/>
                  <a:pt x="10183" y="290"/>
                </a:cubicBezTo>
                <a:lnTo>
                  <a:pt x="0" y="557"/>
                </a:lnTo>
                <a:lnTo>
                  <a:pt x="9892" y="4177"/>
                </a:lnTo>
                <a:lnTo>
                  <a:pt x="9892" y="19272"/>
                </a:lnTo>
                <a:cubicBezTo>
                  <a:pt x="9892" y="20559"/>
                  <a:pt x="10140" y="21600"/>
                  <a:pt x="10446" y="21600"/>
                </a:cubicBezTo>
                <a:lnTo>
                  <a:pt x="21047" y="21600"/>
                </a:lnTo>
                <a:cubicBezTo>
                  <a:pt x="21352" y="21600"/>
                  <a:pt x="21600" y="20559"/>
                  <a:pt x="21600" y="19272"/>
                </a:cubicBezTo>
                <a:lnTo>
                  <a:pt x="21600" y="2328"/>
                </a:lnTo>
                <a:cubicBezTo>
                  <a:pt x="21600" y="1041"/>
                  <a:pt x="21352" y="0"/>
                  <a:pt x="21047" y="0"/>
                </a:cubicBezTo>
                <a:lnTo>
                  <a:pt x="10446" y="0"/>
                </a:lnTo>
                <a:close/>
              </a:path>
            </a:pathLst>
          </a:custGeom>
          <a:solidFill>
            <a:srgbClr val="97BA79">
              <a:alpha val="10000"/>
            </a:srgbClr>
          </a:solidFill>
          <a:ln w="25400">
            <a:miter lim="400000"/>
          </a:ln>
          <a:extLst>
            <a:ext uri="{C572A759-6A51-4108-AA02-DFA0A04FC94B}">
              <ma14:wrappingTextBoxFlag xmlns:ma14="http://schemas.microsoft.com/office/mac/drawingml/2011/main" xmlns="" val="1"/>
            </a:ext>
          </a:extLst>
        </p:spPr>
        <p:txBody>
          <a:bodyPr lIns="71437" tIns="71437" rIns="71437" bIns="71437" anchor="ctr"/>
          <a:lstStyle>
            <a:lvl1pPr>
              <a:defRPr sz="3800">
                <a:solidFill>
                  <a:srgbClr val="FFFFFF"/>
                </a:solidFill>
                <a:latin typeface="Source Sans Pro Semibold"/>
                <a:ea typeface="Source Sans Pro Semibold"/>
                <a:cs typeface="Source Sans Pro Semibold"/>
                <a:sym typeface="Source Sans Pro Semibold"/>
              </a:defRPr>
            </a:lvl1pPr>
          </a:lstStyle>
          <a:p>
            <a:r>
              <a:t>Click on .Rmd file to open notebook</a:t>
            </a:r>
          </a:p>
        </p:txBody>
      </p:sp>
      <p:grpSp>
        <p:nvGrpSpPr>
          <p:cNvPr id="1068" name="Group"/>
          <p:cNvGrpSpPr/>
          <p:nvPr/>
        </p:nvGrpSpPr>
        <p:grpSpPr>
          <a:xfrm>
            <a:off x="7292199" y="4420475"/>
            <a:ext cx="7994547" cy="8055433"/>
            <a:chOff x="0" y="0"/>
            <a:chExt cx="7994546" cy="8055432"/>
          </a:xfrm>
        </p:grpSpPr>
        <p:pic>
          <p:nvPicPr>
            <p:cNvPr id="1063" name="Screen Shot 2017-07-05 at 3.09.22 PM.png" descr="Screen Shot 2017-07-05 at 3.09.22 PM.png"/>
            <p:cNvPicPr>
              <a:picLocks noChangeAspect="1"/>
            </p:cNvPicPr>
            <p:nvPr/>
          </p:nvPicPr>
          <p:blipFill>
            <a:blip r:embed="rId4">
              <a:extLst/>
            </a:blip>
            <a:srcRect l="6416" t="29335" r="47324" b="15077"/>
            <a:stretch>
              <a:fillRect/>
            </a:stretch>
          </p:blipFill>
          <p:spPr>
            <a:xfrm>
              <a:off x="0" y="0"/>
              <a:ext cx="7994547" cy="8055433"/>
            </a:xfrm>
            <a:prstGeom prst="rect">
              <a:avLst/>
            </a:prstGeom>
            <a:ln w="25400" cap="flat">
              <a:solidFill>
                <a:srgbClr val="919191"/>
              </a:solidFill>
              <a:prstDash val="solid"/>
              <a:miter lim="400000"/>
            </a:ln>
            <a:effectLst/>
          </p:spPr>
        </p:pic>
        <p:grpSp>
          <p:nvGrpSpPr>
            <p:cNvPr id="1066" name="Group"/>
            <p:cNvGrpSpPr/>
            <p:nvPr/>
          </p:nvGrpSpPr>
          <p:grpSpPr>
            <a:xfrm>
              <a:off x="7235466" y="3524365"/>
              <a:ext cx="441742" cy="251445"/>
              <a:chOff x="0" y="0"/>
              <a:chExt cx="441740" cy="251444"/>
            </a:xfrm>
          </p:grpSpPr>
          <p:sp>
            <p:nvSpPr>
              <p:cNvPr id="1064" name="Rounded Rectangle"/>
              <p:cNvSpPr/>
              <p:nvPr/>
            </p:nvSpPr>
            <p:spPr>
              <a:xfrm>
                <a:off x="0" y="0"/>
                <a:ext cx="441741" cy="251445"/>
              </a:xfrm>
              <a:prstGeom prst="roundRect">
                <a:avLst>
                  <a:gd name="adj" fmla="val 33957"/>
                </a:avLst>
              </a:prstGeom>
              <a:solidFill>
                <a:srgbClr val="A6AAA9"/>
              </a:solidFill>
              <a:ln w="9525" cap="flat">
                <a:solidFill>
                  <a:srgbClr val="919191"/>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65" name="Triangle"/>
              <p:cNvSpPr/>
              <p:nvPr/>
            </p:nvSpPr>
            <p:spPr>
              <a:xfrm rot="5427224">
                <a:off x="150521" y="77551"/>
                <a:ext cx="192261" cy="971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76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1067" name="Rectangle"/>
            <p:cNvSpPr/>
            <p:nvPr/>
          </p:nvSpPr>
          <p:spPr>
            <a:xfrm>
              <a:off x="800144" y="3855544"/>
              <a:ext cx="163960" cy="676557"/>
            </a:xfrm>
            <a:prstGeom prst="rect">
              <a:avLst/>
            </a:prstGeom>
            <a:solidFill>
              <a:srgbClr val="008F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1069" name="Click to run all code chunks above"/>
          <p:cNvSpPr/>
          <p:nvPr/>
        </p:nvSpPr>
        <p:spPr>
          <a:xfrm>
            <a:off x="14437693" y="5324011"/>
            <a:ext cx="5165330" cy="2517379"/>
          </a:xfrm>
          <a:custGeom>
            <a:avLst/>
            <a:gdLst/>
            <a:ahLst/>
            <a:cxnLst>
              <a:cxn ang="0">
                <a:pos x="wd2" y="hd2"/>
              </a:cxn>
              <a:cxn ang="5400000">
                <a:pos x="wd2" y="hd2"/>
              </a:cxn>
              <a:cxn ang="10800000">
                <a:pos x="wd2" y="hd2"/>
              </a:cxn>
              <a:cxn ang="16200000">
                <a:pos x="wd2" y="hd2"/>
              </a:cxn>
            </a:cxnLst>
            <a:rect l="0" t="0" r="r" b="b"/>
            <a:pathLst>
              <a:path w="21600" h="21600" extrusionOk="0">
                <a:moveTo>
                  <a:pt x="5510" y="0"/>
                </a:moveTo>
                <a:cubicBezTo>
                  <a:pt x="5069" y="0"/>
                  <a:pt x="4712" y="733"/>
                  <a:pt x="4712" y="1638"/>
                </a:cubicBezTo>
                <a:lnTo>
                  <a:pt x="4712" y="14503"/>
                </a:lnTo>
                <a:lnTo>
                  <a:pt x="0" y="21600"/>
                </a:lnTo>
                <a:lnTo>
                  <a:pt x="5558" y="16863"/>
                </a:lnTo>
                <a:lnTo>
                  <a:pt x="20802" y="16863"/>
                </a:lnTo>
                <a:cubicBezTo>
                  <a:pt x="21243" y="16863"/>
                  <a:pt x="21600" y="16130"/>
                  <a:pt x="21600" y="15225"/>
                </a:cubicBezTo>
                <a:lnTo>
                  <a:pt x="21600" y="1638"/>
                </a:lnTo>
                <a:cubicBezTo>
                  <a:pt x="21600" y="733"/>
                  <a:pt x="21243" y="0"/>
                  <a:pt x="20802" y="0"/>
                </a:cubicBezTo>
                <a:lnTo>
                  <a:pt x="5510" y="0"/>
                </a:lnTo>
                <a:close/>
              </a:path>
            </a:pathLst>
          </a:custGeom>
          <a:solidFill>
            <a:srgbClr val="C0C0C0"/>
          </a:solidFill>
          <a:ln w="25400">
            <a:miter lim="400000"/>
          </a:ln>
          <a:extLst>
            <a:ext uri="{C572A759-6A51-4108-AA02-DFA0A04FC94B}">
              <ma14:wrappingTextBoxFlag xmlns:ma14="http://schemas.microsoft.com/office/mac/drawingml/2011/main" xmlns="" val="1"/>
            </a:ext>
          </a:extLst>
        </p:spPr>
        <p:txBody>
          <a:bodyPr lIns="71437" tIns="71437" rIns="71437" bIns="71437" anchor="ctr"/>
          <a:lstStyle>
            <a:lvl1pPr>
              <a:lnSpc>
                <a:spcPct val="80000"/>
              </a:lnSpc>
              <a:defRPr sz="4000">
                <a:solidFill>
                  <a:srgbClr val="FFFFFF"/>
                </a:solidFill>
                <a:latin typeface="Source Sans Pro Semibold"/>
                <a:ea typeface="Source Sans Pro Semibold"/>
                <a:cs typeface="Source Sans Pro Semibold"/>
                <a:sym typeface="Source Sans Pro Semibold"/>
              </a:defRPr>
            </a:lvl1pPr>
          </a:lstStyle>
          <a:p>
            <a:r>
              <a:t>Click to run all code chunks above</a:t>
            </a:r>
          </a:p>
        </p:txBody>
      </p:sp>
      <p:sp>
        <p:nvSpPr>
          <p:cNvPr id="1070" name="Click to run code in chunk"/>
          <p:cNvSpPr/>
          <p:nvPr/>
        </p:nvSpPr>
        <p:spPr>
          <a:xfrm>
            <a:off x="14995303" y="7506906"/>
            <a:ext cx="4607720" cy="2091929"/>
          </a:xfrm>
          <a:custGeom>
            <a:avLst/>
            <a:gdLst/>
            <a:ahLst/>
            <a:cxnLst>
              <a:cxn ang="0">
                <a:pos x="wd2" y="hd2"/>
              </a:cxn>
              <a:cxn ang="5400000">
                <a:pos x="wd2" y="hd2"/>
              </a:cxn>
              <a:cxn ang="10800000">
                <a:pos x="wd2" y="hd2"/>
              </a:cxn>
              <a:cxn ang="16200000">
                <a:pos x="wd2" y="hd2"/>
              </a:cxn>
            </a:cxnLst>
            <a:rect l="0" t="0" r="r" b="b"/>
            <a:pathLst>
              <a:path w="21600" h="21600" extrusionOk="0">
                <a:moveTo>
                  <a:pt x="3563" y="0"/>
                </a:moveTo>
                <a:cubicBezTo>
                  <a:pt x="3068" y="0"/>
                  <a:pt x="2668" y="882"/>
                  <a:pt x="2668" y="1971"/>
                </a:cubicBezTo>
                <a:lnTo>
                  <a:pt x="2668" y="4520"/>
                </a:lnTo>
                <a:lnTo>
                  <a:pt x="0" y="6159"/>
                </a:lnTo>
                <a:lnTo>
                  <a:pt x="2668" y="7798"/>
                </a:lnTo>
                <a:lnTo>
                  <a:pt x="2668" y="19629"/>
                </a:lnTo>
                <a:cubicBezTo>
                  <a:pt x="2668" y="20718"/>
                  <a:pt x="3068" y="21600"/>
                  <a:pt x="3563" y="21600"/>
                </a:cubicBezTo>
                <a:lnTo>
                  <a:pt x="20705" y="21600"/>
                </a:lnTo>
                <a:cubicBezTo>
                  <a:pt x="21200" y="21600"/>
                  <a:pt x="21600" y="20718"/>
                  <a:pt x="21600" y="19629"/>
                </a:cubicBezTo>
                <a:lnTo>
                  <a:pt x="21600" y="1971"/>
                </a:lnTo>
                <a:cubicBezTo>
                  <a:pt x="21600" y="882"/>
                  <a:pt x="21200" y="0"/>
                  <a:pt x="20705" y="0"/>
                </a:cubicBezTo>
                <a:lnTo>
                  <a:pt x="3563" y="0"/>
                </a:lnTo>
                <a:close/>
              </a:path>
            </a:pathLst>
          </a:custGeom>
          <a:solidFill>
            <a:srgbClr val="919191"/>
          </a:solidFill>
          <a:ln w="25400">
            <a:miter lim="400000"/>
          </a:ln>
          <a:extLst>
            <a:ext uri="{C572A759-6A51-4108-AA02-DFA0A04FC94B}">
              <ma14:wrappingTextBoxFlag xmlns:ma14="http://schemas.microsoft.com/office/mac/drawingml/2011/main" xmlns="" val="1"/>
            </a:ext>
          </a:extLst>
        </p:spPr>
        <p:txBody>
          <a:bodyPr lIns="71437" tIns="71437" rIns="71437" bIns="71437" anchor="ctr"/>
          <a:lstStyle>
            <a:lvl1pPr>
              <a:defRPr sz="4000">
                <a:solidFill>
                  <a:srgbClr val="FFFFFF"/>
                </a:solidFill>
                <a:latin typeface="Source Sans Pro Semibold"/>
                <a:ea typeface="Source Sans Pro Semibold"/>
                <a:cs typeface="Source Sans Pro Semibold"/>
                <a:sym typeface="Source Sans Pro Semibold"/>
              </a:defRPr>
            </a:lvl1pPr>
          </a:lstStyle>
          <a:p>
            <a:r>
              <a:t>Click to run code in chunk</a:t>
            </a:r>
          </a:p>
        </p:txBody>
      </p:sp>
      <p:grpSp>
        <p:nvGrpSpPr>
          <p:cNvPr id="1073" name="Group"/>
          <p:cNvGrpSpPr/>
          <p:nvPr/>
        </p:nvGrpSpPr>
        <p:grpSpPr>
          <a:xfrm>
            <a:off x="4914303" y="4404779"/>
            <a:ext cx="2386759" cy="8098451"/>
            <a:chOff x="0" y="8527"/>
            <a:chExt cx="2386757" cy="8098449"/>
          </a:xfrm>
        </p:grpSpPr>
        <p:sp>
          <p:nvSpPr>
            <p:cNvPr id="1071" name="Shape"/>
            <p:cNvSpPr/>
            <p:nvPr/>
          </p:nvSpPr>
          <p:spPr>
            <a:xfrm>
              <a:off x="9752" y="8527"/>
              <a:ext cx="2377006" cy="8098450"/>
            </a:xfrm>
            <a:custGeom>
              <a:avLst/>
              <a:gdLst/>
              <a:ahLst/>
              <a:cxnLst>
                <a:cxn ang="0">
                  <a:pos x="wd2" y="hd2"/>
                </a:cxn>
                <a:cxn ang="5400000">
                  <a:pos x="wd2" y="hd2"/>
                </a:cxn>
                <a:cxn ang="10800000">
                  <a:pos x="wd2" y="hd2"/>
                </a:cxn>
                <a:cxn ang="16200000">
                  <a:pos x="wd2" y="hd2"/>
                </a:cxn>
              </a:cxnLst>
              <a:rect l="0" t="0" r="r" b="b"/>
              <a:pathLst>
                <a:path w="21600" h="21600" extrusionOk="0">
                  <a:moveTo>
                    <a:pt x="38" y="4775"/>
                  </a:moveTo>
                  <a:lnTo>
                    <a:pt x="21600" y="0"/>
                  </a:lnTo>
                  <a:lnTo>
                    <a:pt x="21473" y="21600"/>
                  </a:lnTo>
                  <a:lnTo>
                    <a:pt x="0" y="17779"/>
                  </a:lnTo>
                  <a:lnTo>
                    <a:pt x="38" y="4775"/>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72" name="Rectangle"/>
            <p:cNvSpPr/>
            <p:nvPr/>
          </p:nvSpPr>
          <p:spPr>
            <a:xfrm>
              <a:off x="0" y="1779645"/>
              <a:ext cx="2377602" cy="4902201"/>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1074" name="Code result"/>
          <p:cNvSpPr/>
          <p:nvPr/>
        </p:nvSpPr>
        <p:spPr>
          <a:xfrm>
            <a:off x="14711140" y="9802488"/>
            <a:ext cx="4891883" cy="2091929"/>
          </a:xfrm>
          <a:custGeom>
            <a:avLst/>
            <a:gdLst/>
            <a:ahLst/>
            <a:cxnLst>
              <a:cxn ang="0">
                <a:pos x="wd2" y="hd2"/>
              </a:cxn>
              <a:cxn ang="5400000">
                <a:pos x="wd2" y="hd2"/>
              </a:cxn>
              <a:cxn ang="10800000">
                <a:pos x="wd2" y="hd2"/>
              </a:cxn>
              <a:cxn ang="16200000">
                <a:pos x="wd2" y="hd2"/>
              </a:cxn>
            </a:cxnLst>
            <a:rect l="0" t="0" r="r" b="b"/>
            <a:pathLst>
              <a:path w="21600" h="21600" extrusionOk="0">
                <a:moveTo>
                  <a:pt x="4611" y="0"/>
                </a:moveTo>
                <a:cubicBezTo>
                  <a:pt x="4445" y="0"/>
                  <a:pt x="4292" y="115"/>
                  <a:pt x="4162" y="307"/>
                </a:cubicBezTo>
                <a:lnTo>
                  <a:pt x="0" y="1356"/>
                </a:lnTo>
                <a:lnTo>
                  <a:pt x="3768" y="3340"/>
                </a:lnTo>
                <a:lnTo>
                  <a:pt x="3768" y="19629"/>
                </a:lnTo>
                <a:cubicBezTo>
                  <a:pt x="3768" y="20718"/>
                  <a:pt x="4145" y="21600"/>
                  <a:pt x="4611" y="21600"/>
                </a:cubicBezTo>
                <a:lnTo>
                  <a:pt x="20757" y="21600"/>
                </a:lnTo>
                <a:cubicBezTo>
                  <a:pt x="21223" y="21600"/>
                  <a:pt x="21600" y="20718"/>
                  <a:pt x="21600" y="19629"/>
                </a:cubicBezTo>
                <a:lnTo>
                  <a:pt x="21600" y="1971"/>
                </a:lnTo>
                <a:cubicBezTo>
                  <a:pt x="21600" y="882"/>
                  <a:pt x="21223" y="0"/>
                  <a:pt x="20757" y="0"/>
                </a:cubicBezTo>
                <a:lnTo>
                  <a:pt x="4611" y="0"/>
                </a:lnTo>
                <a:close/>
              </a:path>
            </a:pathLst>
          </a:custGeom>
          <a:solidFill>
            <a:srgbClr val="53585F"/>
          </a:solidFill>
          <a:ln w="25400">
            <a:miter lim="400000"/>
          </a:ln>
          <a:extLst>
            <a:ext uri="{C572A759-6A51-4108-AA02-DFA0A04FC94B}">
              <ma14:wrappingTextBoxFlag xmlns:ma14="http://schemas.microsoft.com/office/mac/drawingml/2011/main" xmlns="" val="1"/>
            </a:ext>
          </a:extLst>
        </p:spPr>
        <p:txBody>
          <a:bodyPr lIns="71437" tIns="71437" rIns="71437" bIns="71437" anchor="ctr"/>
          <a:lstStyle>
            <a:lvl1pPr>
              <a:defRPr sz="4000">
                <a:solidFill>
                  <a:srgbClr val="FFFFFF"/>
                </a:solidFill>
                <a:latin typeface="Source Sans Pro Semibold"/>
                <a:ea typeface="Source Sans Pro Semibold"/>
                <a:cs typeface="Source Sans Pro Semibold"/>
                <a:sym typeface="Source Sans Pro Semibold"/>
              </a:defRPr>
            </a:lvl1pPr>
          </a:lstStyle>
          <a:p>
            <a:r>
              <a:t>Code result</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1076" name="Outro"/>
          <p:cNvSpPr txBox="1"/>
          <p:nvPr/>
        </p:nvSpPr>
        <p:spPr>
          <a:xfrm>
            <a:off x="2628899" y="5035550"/>
            <a:ext cx="18716626" cy="33020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defTabSz="825500">
              <a:defRPr sz="20000">
                <a:solidFill>
                  <a:srgbClr val="F0F0F0"/>
                </a:solidFill>
                <a:latin typeface="Source Sans Pro"/>
                <a:ea typeface="Source Sans Pro"/>
                <a:cs typeface="Source Sans Pro"/>
                <a:sym typeface="Source Sans Pro"/>
              </a:defRPr>
            </a:lvl1pPr>
          </a:lstStyle>
          <a:p>
            <a:r>
              <a:t>Outro</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sp>
        <p:nvSpPr>
          <p:cNvPr id="1079" name="Deploy app or publish paper"/>
          <p:cNvSpPr/>
          <p:nvPr/>
        </p:nvSpPr>
        <p:spPr>
          <a:xfrm>
            <a:off x="3287208" y="8320443"/>
            <a:ext cx="3603831"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7" tIns="71437" rIns="71437" bIns="71437" anchor="ctr"/>
          <a:lstStyle>
            <a:lvl1pPr>
              <a:defRPr sz="3800">
                <a:solidFill>
                  <a:srgbClr val="FFFFFF"/>
                </a:solidFill>
                <a:latin typeface="Source Sans Pro"/>
                <a:ea typeface="Source Sans Pro"/>
                <a:cs typeface="Source Sans Pro"/>
                <a:sym typeface="Source Sans Pro"/>
              </a:defRPr>
            </a:lvl1pPr>
          </a:lstStyle>
          <a:p>
            <a:r>
              <a:t>Deploy app or publish paper</a:t>
            </a:r>
          </a:p>
        </p:txBody>
      </p:sp>
      <p:sp>
        <p:nvSpPr>
          <p:cNvPr id="1080" name="Build app or write paper"/>
          <p:cNvSpPr/>
          <p:nvPr/>
        </p:nvSpPr>
        <p:spPr>
          <a:xfrm>
            <a:off x="6467290" y="10490020"/>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7" tIns="71437" rIns="71437" bIns="71437" anchor="ctr"/>
          <a:lstStyle>
            <a:lvl1pPr>
              <a:defRPr sz="3800">
                <a:solidFill>
                  <a:srgbClr val="FFFFFF"/>
                </a:solidFill>
                <a:latin typeface="Source Sans Pro"/>
                <a:ea typeface="Source Sans Pro"/>
                <a:cs typeface="Source Sans Pro"/>
                <a:sym typeface="Source Sans Pro"/>
              </a:defRPr>
            </a:lvl1pPr>
          </a:lstStyle>
          <a:p>
            <a:r>
              <a:t>Build app or write paper</a:t>
            </a:r>
          </a:p>
        </p:txBody>
      </p:sp>
      <p:sp>
        <p:nvSpPr>
          <p:cNvPr id="1081" name="Write code to apply a modeling algorithm."/>
          <p:cNvSpPr/>
          <p:nvPr/>
        </p:nvSpPr>
        <p:spPr>
          <a:xfrm>
            <a:off x="17573285" y="8253031"/>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7" tIns="71437" rIns="71437" bIns="71437" anchor="ctr"/>
          <a:lstStyle>
            <a:lvl1pPr>
              <a:defRPr sz="3100">
                <a:solidFill>
                  <a:srgbClr val="FFFFFF"/>
                </a:solidFill>
                <a:latin typeface="Source Sans Pro"/>
                <a:ea typeface="Source Sans Pro"/>
                <a:cs typeface="Source Sans Pro"/>
                <a:sym typeface="Source Sans Pro"/>
              </a:defRPr>
            </a:lvl1pPr>
          </a:lstStyle>
          <a:p>
            <a:r>
              <a:t>Write code to apply a modeling algorithm.</a:t>
            </a:r>
          </a:p>
        </p:txBody>
      </p:sp>
      <p:sp>
        <p:nvSpPr>
          <p:cNvPr id="1082" name="Transform the data. Do feature engineering."/>
          <p:cNvSpPr/>
          <p:nvPr/>
        </p:nvSpPr>
        <p:spPr>
          <a:xfrm>
            <a:off x="18451774" y="6016043"/>
            <a:ext cx="3603831"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7" tIns="71437" rIns="71437" bIns="71437" anchor="ctr"/>
          <a:lstStyle>
            <a:lvl1pPr>
              <a:defRPr sz="3100">
                <a:solidFill>
                  <a:srgbClr val="FFFFFF"/>
                </a:solidFill>
                <a:latin typeface="Source Sans Pro"/>
                <a:ea typeface="Source Sans Pro"/>
                <a:cs typeface="Source Sans Pro"/>
                <a:sym typeface="Source Sans Pro"/>
              </a:defRPr>
            </a:lvl1pPr>
          </a:lstStyle>
          <a:p>
            <a:r>
              <a:t>Transform the data. Do feature engineering.</a:t>
            </a:r>
          </a:p>
        </p:txBody>
      </p:sp>
      <p:sp>
        <p:nvSpPr>
          <p:cNvPr id="1083" name="Visualize the data and/or results"/>
          <p:cNvSpPr/>
          <p:nvPr/>
        </p:nvSpPr>
        <p:spPr>
          <a:xfrm>
            <a:off x="14668465" y="10490020"/>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7" tIns="71437" rIns="71437" bIns="71437" anchor="ctr"/>
          <a:lstStyle>
            <a:lvl1pPr>
              <a:defRPr sz="3300">
                <a:solidFill>
                  <a:srgbClr val="FFFFFF"/>
                </a:solidFill>
                <a:latin typeface="Source Sans Pro"/>
                <a:ea typeface="Source Sans Pro"/>
                <a:cs typeface="Source Sans Pro"/>
                <a:sym typeface="Source Sans Pro"/>
              </a:defRPr>
            </a:lvl1pPr>
          </a:lstStyle>
          <a:p>
            <a:r>
              <a:t>Visualize the data and/or results</a:t>
            </a:r>
          </a:p>
        </p:txBody>
      </p:sp>
      <p:sp>
        <p:nvSpPr>
          <p:cNvPr id="1084" name="Tidy data into useable form"/>
          <p:cNvSpPr/>
          <p:nvPr/>
        </p:nvSpPr>
        <p:spPr>
          <a:xfrm>
            <a:off x="14668465" y="1720313"/>
            <a:ext cx="3603831" cy="1671215"/>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7" tIns="71437" rIns="71437" bIns="71437" anchor="ctr"/>
          <a:lstStyle>
            <a:lvl1pPr>
              <a:defRPr sz="3600">
                <a:solidFill>
                  <a:srgbClr val="FFFFFF"/>
                </a:solidFill>
                <a:latin typeface="Source Sans Pro"/>
                <a:ea typeface="Source Sans Pro"/>
                <a:cs typeface="Source Sans Pro"/>
                <a:sym typeface="Source Sans Pro"/>
              </a:defRPr>
            </a:lvl1pPr>
          </a:lstStyle>
          <a:p>
            <a:r>
              <a:t>Tidy data into useable form</a:t>
            </a:r>
          </a:p>
        </p:txBody>
      </p:sp>
      <p:sp>
        <p:nvSpPr>
          <p:cNvPr id="1085" name="Import data into software"/>
          <p:cNvSpPr/>
          <p:nvPr/>
        </p:nvSpPr>
        <p:spPr>
          <a:xfrm>
            <a:off x="10386545" y="957418"/>
            <a:ext cx="3603831"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7" tIns="71437" rIns="71437" bIns="71437" anchor="ctr"/>
          <a:lstStyle>
            <a:lvl1pPr>
              <a:defRPr sz="3600">
                <a:solidFill>
                  <a:srgbClr val="FFFFFF"/>
                </a:solidFill>
                <a:latin typeface="Source Sans Pro"/>
                <a:ea typeface="Source Sans Pro"/>
                <a:cs typeface="Source Sans Pro"/>
                <a:sym typeface="Source Sans Pro"/>
              </a:defRPr>
            </a:lvl1pPr>
          </a:lstStyle>
          <a:p>
            <a:r>
              <a:t>Import data into software</a:t>
            </a:r>
          </a:p>
        </p:txBody>
      </p:sp>
      <p:grpSp>
        <p:nvGrpSpPr>
          <p:cNvPr id="1103" name="Group"/>
          <p:cNvGrpSpPr/>
          <p:nvPr/>
        </p:nvGrpSpPr>
        <p:grpSpPr>
          <a:xfrm>
            <a:off x="2328394" y="1275394"/>
            <a:ext cx="18848722" cy="11483189"/>
            <a:chOff x="0" y="0"/>
            <a:chExt cx="18848721" cy="11483188"/>
          </a:xfrm>
        </p:grpSpPr>
        <p:sp>
          <p:nvSpPr>
            <p:cNvPr id="1086" name="Line"/>
            <p:cNvSpPr/>
            <p:nvPr/>
          </p:nvSpPr>
          <p:spPr>
            <a:xfrm>
              <a:off x="1934131" y="6642020"/>
              <a:ext cx="134872" cy="4104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085" y="18522"/>
                    <a:pt x="14700" y="15428"/>
                    <a:pt x="11447" y="12320"/>
                  </a:cubicBezTo>
                  <a:cubicBezTo>
                    <a:pt x="7838" y="8871"/>
                    <a:pt x="4390" y="5403"/>
                    <a:pt x="1493" y="1882"/>
                  </a:cubicBezTo>
                  <a:cubicBezTo>
                    <a:pt x="977" y="1256"/>
                    <a:pt x="480" y="629"/>
                    <a:pt x="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87" name="Line"/>
            <p:cNvSpPr/>
            <p:nvPr/>
          </p:nvSpPr>
          <p:spPr>
            <a:xfrm>
              <a:off x="3377938" y="8978672"/>
              <a:ext cx="764340" cy="62652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187" y="18728"/>
                    <a:pt x="14860" y="15707"/>
                    <a:pt x="11626" y="12543"/>
                  </a:cubicBezTo>
                  <a:cubicBezTo>
                    <a:pt x="7902" y="8901"/>
                    <a:pt x="4303" y="5073"/>
                    <a:pt x="868" y="1030"/>
                  </a:cubicBezTo>
                  <a:cubicBezTo>
                    <a:pt x="578" y="688"/>
                    <a:pt x="288" y="345"/>
                    <a:pt x="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88" name="Line"/>
            <p:cNvSpPr/>
            <p:nvPr/>
          </p:nvSpPr>
          <p:spPr>
            <a:xfrm>
              <a:off x="7522143" y="11051402"/>
              <a:ext cx="728585" cy="1331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091" y="19198"/>
                    <a:pt x="14595" y="16274"/>
                    <a:pt x="11115" y="12832"/>
                  </a:cubicBezTo>
                  <a:cubicBezTo>
                    <a:pt x="7388" y="9146"/>
                    <a:pt x="3682" y="4866"/>
                    <a:pt x="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89" name="Line"/>
            <p:cNvSpPr/>
            <p:nvPr/>
          </p:nvSpPr>
          <p:spPr>
            <a:xfrm>
              <a:off x="12042388" y="10883868"/>
              <a:ext cx="850190" cy="1985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7" y="3670"/>
                    <a:pt x="15229" y="7255"/>
                    <a:pt x="12035" y="10755"/>
                  </a:cubicBezTo>
                  <a:cubicBezTo>
                    <a:pt x="8603" y="14516"/>
                    <a:pt x="5161" y="18181"/>
                    <a:pt x="1662" y="20566"/>
                  </a:cubicBezTo>
                  <a:cubicBezTo>
                    <a:pt x="1109" y="20943"/>
                    <a:pt x="555" y="21288"/>
                    <a:pt x="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90" name="Line"/>
            <p:cNvSpPr/>
            <p:nvPr/>
          </p:nvSpPr>
          <p:spPr>
            <a:xfrm>
              <a:off x="1881858" y="4356598"/>
              <a:ext cx="100452" cy="3892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112" y="19127"/>
                    <a:pt x="4254" y="16655"/>
                    <a:pt x="6425" y="14186"/>
                  </a:cubicBezTo>
                  <a:cubicBezTo>
                    <a:pt x="9044" y="11207"/>
                    <a:pt x="11706" y="8230"/>
                    <a:pt x="14977" y="5295"/>
                  </a:cubicBezTo>
                  <a:cubicBezTo>
                    <a:pt x="16963" y="3512"/>
                    <a:pt x="19172" y="1746"/>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91" name="Line"/>
            <p:cNvSpPr/>
            <p:nvPr/>
          </p:nvSpPr>
          <p:spPr>
            <a:xfrm>
              <a:off x="3058369" y="1988024"/>
              <a:ext cx="524327" cy="5170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745" y="18405"/>
                    <a:pt x="5579" y="15289"/>
                    <a:pt x="8499" y="12256"/>
                  </a:cubicBezTo>
                  <a:cubicBezTo>
                    <a:pt x="12089" y="8527"/>
                    <a:pt x="15807" y="4924"/>
                    <a:pt x="19735" y="1564"/>
                  </a:cubicBezTo>
                  <a:cubicBezTo>
                    <a:pt x="20352" y="1036"/>
                    <a:pt x="20973" y="515"/>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92" name="Line"/>
            <p:cNvSpPr/>
            <p:nvPr/>
          </p:nvSpPr>
          <p:spPr>
            <a:xfrm>
              <a:off x="6287344" y="66342"/>
              <a:ext cx="1387245" cy="37815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779" y="18013"/>
                    <a:pt x="5589" y="14758"/>
                    <a:pt x="8426" y="11840"/>
                  </a:cubicBezTo>
                  <a:cubicBezTo>
                    <a:pt x="11694" y="8479"/>
                    <a:pt x="14994" y="5568"/>
                    <a:pt x="18300" y="2763"/>
                  </a:cubicBezTo>
                  <a:cubicBezTo>
                    <a:pt x="19400" y="1830"/>
                    <a:pt x="20499" y="909"/>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93" name="Line"/>
            <p:cNvSpPr/>
            <p:nvPr/>
          </p:nvSpPr>
          <p:spPr>
            <a:xfrm>
              <a:off x="11665793" y="0"/>
              <a:ext cx="1210934" cy="26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439" y="2364"/>
                    <a:pt x="6859" y="5274"/>
                    <a:pt x="10255" y="8726"/>
                  </a:cubicBezTo>
                  <a:cubicBezTo>
                    <a:pt x="13764" y="12295"/>
                    <a:pt x="17245" y="16439"/>
                    <a:pt x="20726" y="20564"/>
                  </a:cubicBezTo>
                  <a:cubicBezTo>
                    <a:pt x="21017" y="20910"/>
                    <a:pt x="21309" y="21255"/>
                    <a:pt x="2160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94" name="Line"/>
            <p:cNvSpPr/>
            <p:nvPr/>
          </p:nvSpPr>
          <p:spPr>
            <a:xfrm>
              <a:off x="15945693" y="1816099"/>
              <a:ext cx="542435" cy="4845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354" y="2935"/>
                    <a:pt x="6624" y="5986"/>
                    <a:pt x="9807" y="9151"/>
                  </a:cubicBezTo>
                  <a:cubicBezTo>
                    <a:pt x="13455" y="12779"/>
                    <a:pt x="16985" y="16553"/>
                    <a:pt x="20477" y="20370"/>
                  </a:cubicBezTo>
                  <a:cubicBezTo>
                    <a:pt x="20852" y="20779"/>
                    <a:pt x="21226" y="21189"/>
                    <a:pt x="2160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95" name="Line"/>
            <p:cNvSpPr/>
            <p:nvPr/>
          </p:nvSpPr>
          <p:spPr>
            <a:xfrm>
              <a:off x="17688768" y="4173239"/>
              <a:ext cx="115621" cy="3859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114" y="3489"/>
                    <a:pt x="8077" y="6994"/>
                    <a:pt x="11887" y="10514"/>
                  </a:cubicBezTo>
                  <a:cubicBezTo>
                    <a:pt x="15128" y="13508"/>
                    <a:pt x="18262" y="16517"/>
                    <a:pt x="20378" y="19602"/>
                  </a:cubicBezTo>
                  <a:cubicBezTo>
                    <a:pt x="20833" y="20265"/>
                    <a:pt x="21240" y="20931"/>
                    <a:pt x="2160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96" name="Line"/>
            <p:cNvSpPr/>
            <p:nvPr/>
          </p:nvSpPr>
          <p:spPr>
            <a:xfrm>
              <a:off x="17756051" y="6412611"/>
              <a:ext cx="97143" cy="3786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55" y="3093"/>
                    <a:pt x="16785" y="6160"/>
                    <a:pt x="13598" y="9193"/>
                  </a:cubicBezTo>
                  <a:cubicBezTo>
                    <a:pt x="9915" y="12698"/>
                    <a:pt x="5546" y="16154"/>
                    <a:pt x="1921" y="19663"/>
                  </a:cubicBezTo>
                  <a:cubicBezTo>
                    <a:pt x="1255" y="20307"/>
                    <a:pt x="615" y="20953"/>
                    <a:pt x="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97" name="Line"/>
            <p:cNvSpPr/>
            <p:nvPr/>
          </p:nvSpPr>
          <p:spPr>
            <a:xfrm>
              <a:off x="16114762" y="8651843"/>
              <a:ext cx="554157" cy="5480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88" y="1992"/>
                    <a:pt x="18133" y="3946"/>
                    <a:pt x="16337" y="5861"/>
                  </a:cubicBezTo>
                  <a:cubicBezTo>
                    <a:pt x="11589" y="10925"/>
                    <a:pt x="6561" y="15709"/>
                    <a:pt x="1404" y="20345"/>
                  </a:cubicBezTo>
                  <a:cubicBezTo>
                    <a:pt x="937" y="20764"/>
                    <a:pt x="469" y="21183"/>
                    <a:pt x="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98" name="Form Hypothesis"/>
            <p:cNvSpPr/>
            <p:nvPr/>
          </p:nvSpPr>
          <p:spPr>
            <a:xfrm>
              <a:off x="0" y="4746998"/>
              <a:ext cx="3603831" cy="1671215"/>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Form Hypothesis</a:t>
              </a:r>
            </a:p>
          </p:txBody>
        </p:sp>
        <p:sp>
          <p:nvSpPr>
            <p:cNvPr id="1099" name="Design Experiment"/>
            <p:cNvSpPr/>
            <p:nvPr/>
          </p:nvSpPr>
          <p:spPr>
            <a:xfrm>
              <a:off x="958813" y="2500964"/>
              <a:ext cx="3603831" cy="1671215"/>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Design Experiment</a:t>
              </a:r>
            </a:p>
          </p:txBody>
        </p:sp>
        <p:sp>
          <p:nvSpPr>
            <p:cNvPr id="1100" name="Collect…"/>
            <p:cNvSpPr/>
            <p:nvPr/>
          </p:nvSpPr>
          <p:spPr>
            <a:xfrm>
              <a:off x="3769878" y="444918"/>
              <a:ext cx="3603831" cy="1671215"/>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t>Collect </a:t>
              </a:r>
            </a:p>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t>Data</a:t>
              </a:r>
            </a:p>
          </p:txBody>
        </p:sp>
        <p:sp>
          <p:nvSpPr>
            <p:cNvPr id="1101" name="Explore or Test"/>
            <p:cNvSpPr/>
            <p:nvPr/>
          </p:nvSpPr>
          <p:spPr>
            <a:xfrm>
              <a:off x="15244891" y="2500964"/>
              <a:ext cx="3603831" cy="1671215"/>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Explore or Test</a:t>
              </a:r>
            </a:p>
          </p:txBody>
        </p:sp>
        <p:sp>
          <p:nvSpPr>
            <p:cNvPr id="1102" name="Communicate Results"/>
            <p:cNvSpPr/>
            <p:nvPr/>
          </p:nvSpPr>
          <p:spPr>
            <a:xfrm>
              <a:off x="8249008" y="9811974"/>
              <a:ext cx="3603831" cy="1671215"/>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4500"/>
                <a:t>Communicate</a:t>
              </a:r>
              <a:r>
                <a:t> Results</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xit" fill="hold" grpId="1" nodeType="clickEffect">
                                  <p:stCondLst>
                                    <p:cond delay="0"/>
                                  </p:stCondLst>
                                  <p:iterate>
                                    <p:tmAbs val="0"/>
                                  </p:iterate>
                                  <p:childTnLst>
                                    <p:animEffect transition="out" filter="dissolve">
                                      <p:cBhvr>
                                        <p:cTn id="6" dur="1000" fill="hold"/>
                                        <p:tgtEl>
                                          <p:spTgt spid="1103"/>
                                        </p:tgtEl>
                                      </p:cBhvr>
                                    </p:animEffect>
                                    <p:set>
                                      <p:cBhvr>
                                        <p:cTn id="7" fill="hold">
                                          <p:stCondLst>
                                            <p:cond delay="999"/>
                                          </p:stCondLst>
                                        </p:cTn>
                                        <p:tgtEl>
                                          <p:spTgt spid="110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path" presetSubtype="0" accel="50000" decel="50000" fill="hold" nodeType="clickEffect">
                                  <p:stCondLst>
                                    <p:cond delay="0"/>
                                  </p:stCondLst>
                                  <p:childTnLst>
                                    <p:animMotion origin="layout" path="M 0.000000 0.000000 C -0.093336 -0.002359 -0.185031 0.043765 -0.263834 0.132715 C -0.318243 0.194129 -0.365070 0.274544 -0.401478 0.369086" pathEditMode="relative">
                                      <p:cBhvr>
                                        <p:cTn id="11" dur="1000" fill="hold"/>
                                        <p:tgtEl>
                                          <p:spTgt spid="1085"/>
                                        </p:tgtEl>
                                        <p:attrNameLst>
                                          <p:attrName>ppt_x</p:attrName>
                                          <p:attrName>ppt_y</p:attrName>
                                        </p:attrNameLst>
                                      </p:cBhvr>
                                    </p:animMotion>
                                  </p:childTnLst>
                                </p:cTn>
                              </p:par>
                            </p:childTnLst>
                          </p:cTn>
                        </p:par>
                        <p:par>
                          <p:cTn id="12" fill="hold">
                            <p:stCondLst>
                              <p:cond delay="0"/>
                            </p:stCondLst>
                            <p:childTnLst>
                              <p:par>
                                <p:cTn id="13" presetID="-1" presetClass="path" presetSubtype="0" accel="50000" decel="50000" fill="hold" nodeType="withEffect">
                                  <p:stCondLst>
                                    <p:cond delay="0"/>
                                  </p:stCondLst>
                                  <p:childTnLst>
                                    <p:animMotion origin="layout" path="M 0.000000 0.000000 C -0.053389 -0.050116 -0.114349 -0.068809 -0.174098 -0.053388 C -0.287436 -0.024134 -0.381104 0.118755 -0.414582 0.313465" pathEditMode="relative">
                                      <p:cBhvr>
                                        <p:cTn id="14" dur="1000" fill="hold"/>
                                        <p:tgtEl>
                                          <p:spTgt spid="1084"/>
                                        </p:tgtEl>
                                        <p:attrNameLst>
                                          <p:attrName>ppt_x</p:attrName>
                                          <p:attrName>ppt_y</p:attrName>
                                        </p:attrNameLst>
                                      </p:cBhvr>
                                    </p:animMotion>
                                  </p:childTnLst>
                                </p:cTn>
                              </p:par>
                            </p:childTnLst>
                          </p:cTn>
                        </p:par>
                        <p:par>
                          <p:cTn id="15" fill="hold">
                            <p:stCondLst>
                              <p:cond delay="0"/>
                            </p:stCondLst>
                            <p:childTnLst>
                              <p:par>
                                <p:cTn id="16" presetID="-1" presetClass="path" presetSubtype="0" accel="50000" decel="50000" fill="hold" nodeType="withEffect">
                                  <p:stCondLst>
                                    <p:cond delay="0"/>
                                  </p:stCondLst>
                                  <p:childTnLst>
                                    <p:animMotion origin="layout" path="M 0.000000 0.000000 C -0.008916 -0.317006 -0.221953 -0.471308 -0.352944 -0.255637 C -0.409834 -0.161971 -0.426477 -0.013965 -0.394216 0.111385" pathEditMode="relative">
                                      <p:cBhvr>
                                        <p:cTn id="17" dur="1000" fill="hold"/>
                                        <p:tgtEl>
                                          <p:spTgt spid="1082"/>
                                        </p:tgtEl>
                                        <p:attrNameLst>
                                          <p:attrName>ppt_x</p:attrName>
                                          <p:attrName>ppt_y</p:attrName>
                                        </p:attrNameLst>
                                      </p:cBhvr>
                                    </p:animMotion>
                                  </p:childTnLst>
                                </p:cTn>
                              </p:par>
                            </p:childTnLst>
                          </p:cTn>
                        </p:par>
                        <p:par>
                          <p:cTn id="18" fill="hold">
                            <p:stCondLst>
                              <p:cond delay="0"/>
                            </p:stCondLst>
                            <p:childTnLst>
                              <p:par>
                                <p:cTn id="19" presetID="-1" presetClass="path" presetSubtype="0" accel="50000" decel="50000" fill="hold" nodeType="withEffect">
                                  <p:stCondLst>
                                    <p:cond delay="0"/>
                                  </p:stCondLst>
                                  <p:childTnLst>
                                    <p:animMotion origin="layout" path="M 0.000000 0.000000 C 0.061875 -0.098834 0.050058 -0.276788 -0.023063 -0.347289 C -0.103319 -0.424670 -0.201344 -0.325031 -0.204543 -0.162819" pathEditMode="relative">
                                      <p:cBhvr>
                                        <p:cTn id="20" dur="1000" fill="hold"/>
                                        <p:tgtEl>
                                          <p:spTgt spid="1081"/>
                                        </p:tgtEl>
                                        <p:attrNameLst>
                                          <p:attrName>ppt_x</p:attrName>
                                          <p:attrName>ppt_y</p:attrName>
                                        </p:attrNameLst>
                                      </p:cBhvr>
                                    </p:animMotion>
                                  </p:childTnLst>
                                </p:cTn>
                              </p:par>
                            </p:childTnLst>
                          </p:cTn>
                        </p:par>
                        <p:par>
                          <p:cTn id="21" fill="hold">
                            <p:stCondLst>
                              <p:cond delay="0"/>
                            </p:stCondLst>
                            <p:childTnLst>
                              <p:par>
                                <p:cTn id="22" presetID="-1" presetClass="path" presetSubtype="0" accel="50000" decel="50000" fill="hold" nodeType="withEffect">
                                  <p:stCondLst>
                                    <p:cond delay="0"/>
                                  </p:stCondLst>
                                  <p:childTnLst>
                                    <p:animMotion origin="layout" path="M 0.000000 0.000000 C 0.108788 -0.024928 0.178899 -0.217656 0.147064 -0.404263 C 0.097762 -0.693250 -0.120652 -0.742334 -0.208853 -0.484246" pathEditMode="relative">
                                      <p:cBhvr>
                                        <p:cTn id="23" dur="1000" fill="hold"/>
                                        <p:tgtEl>
                                          <p:spTgt spid="1083"/>
                                        </p:tgtEl>
                                        <p:attrNameLst>
                                          <p:attrName>ppt_x</p:attrName>
                                          <p:attrName>ppt_y</p:attrName>
                                        </p:attrNameLst>
                                      </p:cBhvr>
                                    </p:animMotion>
                                  </p:childTnLst>
                                </p:cTn>
                              </p:par>
                            </p:childTnLst>
                          </p:cTn>
                        </p:par>
                        <p:par>
                          <p:cTn id="24" fill="hold">
                            <p:stCondLst>
                              <p:cond delay="0"/>
                            </p:stCondLst>
                            <p:childTnLst>
                              <p:par>
                                <p:cTn id="25" presetID="-1" presetClass="path" presetSubtype="0" accel="50000" decel="50000" fill="hold" nodeType="withEffect">
                                  <p:stCondLst>
                                    <p:cond delay="0"/>
                                  </p:stCondLst>
                                  <p:childTnLst>
                                    <p:animMotion origin="layout" path="M 0.000000 0.000000 C 0.062062 0.052426 0.129937 0.079228 0.198648 0.078401 C 0.296513 0.077224 0.393076 0.017993 0.449062 -0.119509 C 0.480082 -0.195697 0.494888 -0.290290 0.489461 -0.386098" pathEditMode="relative">
                                      <p:cBhvr>
                                        <p:cTn id="26" dur="1000" fill="hold"/>
                                        <p:tgtEl>
                                          <p:spTgt spid="1080"/>
                                        </p:tgtEl>
                                        <p:attrNameLst>
                                          <p:attrName>ppt_x</p:attrName>
                                          <p:attrName>ppt_y</p:attrName>
                                        </p:attrNameLst>
                                      </p:cBhvr>
                                    </p:animMotion>
                                  </p:childTnLst>
                                </p:cTn>
                              </p:par>
                            </p:childTnLst>
                          </p:cTn>
                        </p:par>
                        <p:par>
                          <p:cTn id="27" fill="hold">
                            <p:stCondLst>
                              <p:cond delay="0"/>
                            </p:stCondLst>
                            <p:childTnLst>
                              <p:par>
                                <p:cTn id="28" presetID="-1" presetClass="path" presetSubtype="0" accel="50000" decel="50000" fill="hold" nodeType="withEffect">
                                  <p:stCondLst>
                                    <p:cond delay="0"/>
                                  </p:stCondLst>
                                  <p:childTnLst>
                                    <p:animMotion origin="layout" path="M 0.000000 0.000000 C 0.055847 0.105583 0.128837 0.177551 0.208790 0.205866 C 0.365901 0.261506 0.526770 0.148280 0.619877 -0.083475" pathEditMode="relative">
                                      <p:cBhvr>
                                        <p:cTn id="29" dur="1000" fill="hold"/>
                                        <p:tgtEl>
                                          <p:spTgt spid="107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3" grpId="1"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grpSp>
        <p:nvGrpSpPr>
          <p:cNvPr id="1113" name="Group"/>
          <p:cNvGrpSpPr/>
          <p:nvPr/>
        </p:nvGrpSpPr>
        <p:grpSpPr>
          <a:xfrm>
            <a:off x="594036" y="3848254"/>
            <a:ext cx="21414609" cy="5361680"/>
            <a:chOff x="0" y="0"/>
            <a:chExt cx="21414607" cy="5361679"/>
          </a:xfrm>
        </p:grpSpPr>
        <p:sp>
          <p:nvSpPr>
            <p:cNvPr id="1106" name="Deploy app or publish paper"/>
            <p:cNvSpPr/>
            <p:nvPr/>
          </p:nvSpPr>
          <p:spPr>
            <a:xfrm>
              <a:off x="17810777" y="3328967"/>
              <a:ext cx="3603831" cy="1671214"/>
            </a:xfrm>
            <a:prstGeom prst="roundRect">
              <a:avLst>
                <a:gd name="adj" fmla="val 15000"/>
              </a:avLst>
            </a:prstGeom>
            <a:solidFill>
              <a:srgbClr val="A0C283"/>
            </a:solidFill>
            <a:ln w="12700" cap="flat">
              <a:solidFill>
                <a:schemeClr val="accent2">
                  <a:hueOff val="-554920"/>
                  <a:satOff val="-21482"/>
                  <a:lumOff val="-6228"/>
                </a:schemeClr>
              </a:solidFill>
              <a:prstDash val="solid"/>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3800">
                  <a:solidFill>
                    <a:srgbClr val="FFFFFF"/>
                  </a:solidFill>
                  <a:latin typeface="Source Sans Pro"/>
                  <a:ea typeface="Source Sans Pro"/>
                  <a:cs typeface="Source Sans Pro"/>
                  <a:sym typeface="Source Sans Pro"/>
                </a:defRPr>
              </a:lvl1pPr>
            </a:lstStyle>
            <a:p>
              <a:r>
                <a:t>Deploy app or publish paper</a:t>
              </a:r>
            </a:p>
          </p:txBody>
        </p:sp>
        <p:sp>
          <p:nvSpPr>
            <p:cNvPr id="1107" name="Build app or write paper"/>
            <p:cNvSpPr/>
            <p:nvPr/>
          </p:nvSpPr>
          <p:spPr>
            <a:xfrm>
              <a:off x="17810777" y="1351595"/>
              <a:ext cx="3603831" cy="1671214"/>
            </a:xfrm>
            <a:prstGeom prst="roundRect">
              <a:avLst>
                <a:gd name="adj" fmla="val 15000"/>
              </a:avLst>
            </a:prstGeom>
            <a:solidFill>
              <a:srgbClr val="A0C283"/>
            </a:solidFill>
            <a:ln w="12700" cap="flat">
              <a:solidFill>
                <a:schemeClr val="accent2">
                  <a:hueOff val="-554920"/>
                  <a:satOff val="-21482"/>
                  <a:lumOff val="-6228"/>
                </a:schemeClr>
              </a:solidFill>
              <a:prstDash val="solid"/>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3800">
                  <a:solidFill>
                    <a:srgbClr val="FFFFFF"/>
                  </a:solidFill>
                  <a:latin typeface="Source Sans Pro"/>
                  <a:ea typeface="Source Sans Pro"/>
                  <a:cs typeface="Source Sans Pro"/>
                  <a:sym typeface="Source Sans Pro"/>
                </a:defRPr>
              </a:lvl1pPr>
            </a:lstStyle>
            <a:p>
              <a:r>
                <a:rPr dirty="0"/>
                <a:t>Build app or write paper</a:t>
              </a:r>
            </a:p>
          </p:txBody>
        </p:sp>
        <p:sp>
          <p:nvSpPr>
            <p:cNvPr id="1108" name="Write code to apply a modeling algorithm."/>
            <p:cNvSpPr/>
            <p:nvPr/>
          </p:nvSpPr>
          <p:spPr>
            <a:xfrm>
              <a:off x="11997373" y="2174138"/>
              <a:ext cx="3603831" cy="1671215"/>
            </a:xfrm>
            <a:prstGeom prst="roundRect">
              <a:avLst>
                <a:gd name="adj" fmla="val 15000"/>
              </a:avLst>
            </a:prstGeom>
            <a:solidFill>
              <a:srgbClr val="A0C283"/>
            </a:solidFill>
            <a:ln w="12700" cap="flat">
              <a:solidFill>
                <a:schemeClr val="accent2">
                  <a:hueOff val="-554920"/>
                  <a:satOff val="-21482"/>
                  <a:lumOff val="-6228"/>
                </a:schemeClr>
              </a:solidFill>
              <a:prstDash val="solid"/>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3100">
                  <a:solidFill>
                    <a:srgbClr val="FFFFFF"/>
                  </a:solidFill>
                  <a:latin typeface="Source Sans Pro"/>
                  <a:ea typeface="Source Sans Pro"/>
                  <a:cs typeface="Source Sans Pro"/>
                  <a:sym typeface="Source Sans Pro"/>
                </a:defRPr>
              </a:lvl1pPr>
            </a:lstStyle>
            <a:p>
              <a:r>
                <a:t>Write code to apply a modeling algorithm.</a:t>
              </a:r>
            </a:p>
          </p:txBody>
        </p:sp>
        <p:sp>
          <p:nvSpPr>
            <p:cNvPr id="1109" name="Transform the data. Do feature engineering."/>
            <p:cNvSpPr/>
            <p:nvPr/>
          </p:nvSpPr>
          <p:spPr>
            <a:xfrm>
              <a:off x="8247430" y="3690466"/>
              <a:ext cx="3603831" cy="1671214"/>
            </a:xfrm>
            <a:prstGeom prst="roundRect">
              <a:avLst>
                <a:gd name="adj" fmla="val 15000"/>
              </a:avLst>
            </a:prstGeom>
            <a:solidFill>
              <a:srgbClr val="A0C283"/>
            </a:solidFill>
            <a:ln w="12700" cap="flat">
              <a:solidFill>
                <a:schemeClr val="accent2">
                  <a:hueOff val="-554920"/>
                  <a:satOff val="-21482"/>
                  <a:lumOff val="-6228"/>
                </a:schemeClr>
              </a:solidFill>
              <a:prstDash val="solid"/>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3100">
                  <a:solidFill>
                    <a:srgbClr val="FFFFFF"/>
                  </a:solidFill>
                  <a:latin typeface="Source Sans Pro"/>
                  <a:ea typeface="Source Sans Pro"/>
                  <a:cs typeface="Source Sans Pro"/>
                  <a:sym typeface="Source Sans Pro"/>
                </a:defRPr>
              </a:lvl1pPr>
            </a:lstStyle>
            <a:p>
              <a:r>
                <a:t>Transform the data. Do feature engineering.</a:t>
              </a:r>
            </a:p>
          </p:txBody>
        </p:sp>
        <p:sp>
          <p:nvSpPr>
            <p:cNvPr id="1110" name="Visualize the data and/or results"/>
            <p:cNvSpPr/>
            <p:nvPr/>
          </p:nvSpPr>
          <p:spPr>
            <a:xfrm>
              <a:off x="8981101" y="0"/>
              <a:ext cx="3603831" cy="1671214"/>
            </a:xfrm>
            <a:prstGeom prst="roundRect">
              <a:avLst>
                <a:gd name="adj" fmla="val 15000"/>
              </a:avLst>
            </a:prstGeom>
            <a:solidFill>
              <a:srgbClr val="A0C283"/>
            </a:solidFill>
            <a:ln w="12700" cap="flat">
              <a:solidFill>
                <a:schemeClr val="accent2">
                  <a:hueOff val="-554920"/>
                  <a:satOff val="-21482"/>
                  <a:lumOff val="-6228"/>
                </a:schemeClr>
              </a:solidFill>
              <a:prstDash val="solid"/>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3300">
                  <a:solidFill>
                    <a:srgbClr val="FFFFFF"/>
                  </a:solidFill>
                  <a:latin typeface="Source Sans Pro"/>
                  <a:ea typeface="Source Sans Pro"/>
                  <a:cs typeface="Source Sans Pro"/>
                  <a:sym typeface="Source Sans Pro"/>
                </a:defRPr>
              </a:lvl1pPr>
            </a:lstStyle>
            <a:p>
              <a:r>
                <a:t>Visualize the data and/or results</a:t>
              </a:r>
            </a:p>
          </p:txBody>
        </p:sp>
        <p:sp>
          <p:nvSpPr>
            <p:cNvPr id="1111" name="Tidy data into useable form"/>
            <p:cNvSpPr/>
            <p:nvPr/>
          </p:nvSpPr>
          <p:spPr>
            <a:xfrm>
              <a:off x="3959156" y="2176651"/>
              <a:ext cx="3603831" cy="1671215"/>
            </a:xfrm>
            <a:prstGeom prst="roundRect">
              <a:avLst>
                <a:gd name="adj" fmla="val 15000"/>
              </a:avLst>
            </a:prstGeom>
            <a:solidFill>
              <a:srgbClr val="A0C283"/>
            </a:solidFill>
            <a:ln w="12700" cap="flat">
              <a:solidFill>
                <a:schemeClr val="accent2">
                  <a:hueOff val="-554920"/>
                  <a:satOff val="-21482"/>
                  <a:lumOff val="-6228"/>
                </a:schemeClr>
              </a:solidFill>
              <a:prstDash val="solid"/>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3600">
                  <a:solidFill>
                    <a:srgbClr val="FFFFFF"/>
                  </a:solidFill>
                  <a:latin typeface="Source Sans Pro"/>
                  <a:ea typeface="Source Sans Pro"/>
                  <a:cs typeface="Source Sans Pro"/>
                  <a:sym typeface="Source Sans Pro"/>
                </a:defRPr>
              </a:lvl1pPr>
            </a:lstStyle>
            <a:p>
              <a:r>
                <a:t>Tidy data into useable form</a:t>
              </a:r>
            </a:p>
          </p:txBody>
        </p:sp>
        <p:sp>
          <p:nvSpPr>
            <p:cNvPr id="1112" name="Import data into software"/>
            <p:cNvSpPr/>
            <p:nvPr/>
          </p:nvSpPr>
          <p:spPr>
            <a:xfrm>
              <a:off x="0" y="2174138"/>
              <a:ext cx="3603831" cy="1671215"/>
            </a:xfrm>
            <a:prstGeom prst="roundRect">
              <a:avLst>
                <a:gd name="adj" fmla="val 15000"/>
              </a:avLst>
            </a:prstGeom>
            <a:solidFill>
              <a:srgbClr val="A0C283"/>
            </a:solidFill>
            <a:ln w="12700" cap="flat">
              <a:solidFill>
                <a:schemeClr val="accent2">
                  <a:hueOff val="-554920"/>
                  <a:satOff val="-21482"/>
                  <a:lumOff val="-6228"/>
                </a:schemeClr>
              </a:solidFill>
              <a:prstDash val="solid"/>
              <a:miter lim="400000"/>
            </a:ln>
            <a:effectLst/>
            <a:extLst>
              <a:ext uri="{C572A759-6A51-4108-AA02-DFA0A04FC94B}">
                <ma14:wrappingTextBoxFlag xmlns:ma14="http://schemas.microsoft.com/office/mac/drawingml/2011/main" xmlns="" val="1"/>
              </a:ext>
            </a:extLst>
          </p:spPr>
          <p:txBody>
            <a:bodyPr wrap="square" lIns="71437" tIns="71437" rIns="71437" bIns="71437" numCol="1" anchor="ctr">
              <a:noAutofit/>
            </a:bodyPr>
            <a:lstStyle>
              <a:lvl1pPr>
                <a:defRPr sz="3600">
                  <a:solidFill>
                    <a:srgbClr val="FFFFFF"/>
                  </a:solidFill>
                  <a:latin typeface="Source Sans Pro"/>
                  <a:ea typeface="Source Sans Pro"/>
                  <a:cs typeface="Source Sans Pro"/>
                  <a:sym typeface="Source Sans Pro"/>
                </a:defRPr>
              </a:lvl1pPr>
            </a:lstStyle>
            <a:p>
              <a:r>
                <a:t>Import data into software</a:t>
              </a:r>
            </a:p>
          </p:txBody>
        </p:sp>
      </p:grpSp>
      <p:grpSp>
        <p:nvGrpSpPr>
          <p:cNvPr id="1120" name="Group"/>
          <p:cNvGrpSpPr/>
          <p:nvPr/>
        </p:nvGrpSpPr>
        <p:grpSpPr>
          <a:xfrm>
            <a:off x="593611" y="4058901"/>
            <a:ext cx="22408408" cy="4881165"/>
            <a:chOff x="0" y="0"/>
            <a:chExt cx="22408407" cy="4881164"/>
          </a:xfrm>
        </p:grpSpPr>
        <p:sp>
          <p:nvSpPr>
            <p:cNvPr id="1114" name="Import"/>
            <p:cNvSpPr txBox="1"/>
            <p:nvPr/>
          </p:nvSpPr>
          <p:spPr>
            <a:xfrm>
              <a:off x="0" y="2174138"/>
              <a:ext cx="3604680" cy="12499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t>Import</a:t>
              </a:r>
            </a:p>
          </p:txBody>
        </p:sp>
        <p:sp>
          <p:nvSpPr>
            <p:cNvPr id="1115" name="Tidy"/>
            <p:cNvSpPr txBox="1"/>
            <p:nvPr/>
          </p:nvSpPr>
          <p:spPr>
            <a:xfrm>
              <a:off x="4729277" y="2174138"/>
              <a:ext cx="2064438" cy="12499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t>Tidy</a:t>
              </a:r>
            </a:p>
          </p:txBody>
        </p:sp>
        <p:sp>
          <p:nvSpPr>
            <p:cNvPr id="1116" name="Visualize"/>
            <p:cNvSpPr txBox="1"/>
            <p:nvPr/>
          </p:nvSpPr>
          <p:spPr>
            <a:xfrm>
              <a:off x="8812622" y="0"/>
              <a:ext cx="3604681" cy="12499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t>Visualize</a:t>
              </a:r>
            </a:p>
          </p:txBody>
        </p:sp>
        <p:sp>
          <p:nvSpPr>
            <p:cNvPr id="1117" name="Transform"/>
            <p:cNvSpPr txBox="1"/>
            <p:nvPr/>
          </p:nvSpPr>
          <p:spPr>
            <a:xfrm>
              <a:off x="8247430" y="3631245"/>
              <a:ext cx="3604681" cy="12499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fontScale="92500"/>
            </a:bodyPr>
            <a:lstStyle>
              <a:lvl1pPr>
                <a:defRPr sz="6400">
                  <a:latin typeface="Source Sans Pro"/>
                  <a:ea typeface="Source Sans Pro"/>
                  <a:cs typeface="Source Sans Pro"/>
                  <a:sym typeface="Source Sans Pro"/>
                </a:defRPr>
              </a:lvl1pPr>
            </a:lstStyle>
            <a:p>
              <a:r>
                <a:t>Transform</a:t>
              </a:r>
            </a:p>
          </p:txBody>
        </p:sp>
        <p:sp>
          <p:nvSpPr>
            <p:cNvPr id="1118" name="Model"/>
            <p:cNvSpPr txBox="1"/>
            <p:nvPr/>
          </p:nvSpPr>
          <p:spPr>
            <a:xfrm>
              <a:off x="11997373" y="2174138"/>
              <a:ext cx="3604681" cy="12499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t>Model</a:t>
              </a:r>
            </a:p>
          </p:txBody>
        </p:sp>
        <p:sp>
          <p:nvSpPr>
            <p:cNvPr id="1119" name="Communicate"/>
            <p:cNvSpPr txBox="1"/>
            <p:nvPr/>
          </p:nvSpPr>
          <p:spPr>
            <a:xfrm>
              <a:off x="16817827" y="2174138"/>
              <a:ext cx="5590581" cy="12499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t>Communicate</a:t>
              </a:r>
            </a:p>
          </p:txBody>
        </p:sp>
      </p:grpSp>
      <p:grpSp>
        <p:nvGrpSpPr>
          <p:cNvPr id="1127" name="Group"/>
          <p:cNvGrpSpPr/>
          <p:nvPr/>
        </p:nvGrpSpPr>
        <p:grpSpPr>
          <a:xfrm>
            <a:off x="3992772" y="4758175"/>
            <a:ext cx="13545980" cy="5461081"/>
            <a:chOff x="0" y="0"/>
            <a:chExt cx="13545978" cy="5461079"/>
          </a:xfrm>
        </p:grpSpPr>
        <p:sp>
          <p:nvSpPr>
            <p:cNvPr id="1121" name="Line"/>
            <p:cNvSpPr/>
            <p:nvPr/>
          </p:nvSpPr>
          <p:spPr>
            <a:xfrm>
              <a:off x="0" y="2127736"/>
              <a:ext cx="1402730"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122" name="Line"/>
            <p:cNvSpPr/>
            <p:nvPr/>
          </p:nvSpPr>
          <p:spPr>
            <a:xfrm>
              <a:off x="11802375" y="2099823"/>
              <a:ext cx="1743604"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123" name="Line"/>
            <p:cNvSpPr/>
            <p:nvPr/>
          </p:nvSpPr>
          <p:spPr>
            <a:xfrm>
              <a:off x="3524039" y="2254736"/>
              <a:ext cx="1402731"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124" name="Line"/>
            <p:cNvSpPr/>
            <p:nvPr/>
          </p:nvSpPr>
          <p:spPr>
            <a:xfrm rot="18241080">
              <a:off x="6963688" y="2335115"/>
              <a:ext cx="3276810" cy="2267403"/>
            </a:xfrm>
            <a:custGeom>
              <a:avLst/>
              <a:gdLst/>
              <a:ahLst/>
              <a:cxnLst>
                <a:cxn ang="0">
                  <a:pos x="wd2" y="hd2"/>
                </a:cxn>
                <a:cxn ang="5400000">
                  <a:pos x="wd2" y="hd2"/>
                </a:cxn>
                <a:cxn ang="10800000">
                  <a:pos x="wd2" y="hd2"/>
                </a:cxn>
                <a:cxn ang="16200000">
                  <a:pos x="wd2" y="hd2"/>
                </a:cxn>
              </a:cxnLst>
              <a:rect l="0" t="0" r="r" b="b"/>
              <a:pathLst>
                <a:path w="21600" h="20545" extrusionOk="0">
                  <a:moveTo>
                    <a:pt x="0" y="0"/>
                  </a:moveTo>
                  <a:cubicBezTo>
                    <a:pt x="324" y="6917"/>
                    <a:pt x="3006" y="13218"/>
                    <a:pt x="7234" y="16995"/>
                  </a:cubicBezTo>
                  <a:cubicBezTo>
                    <a:pt x="11503" y="20810"/>
                    <a:pt x="16838" y="21600"/>
                    <a:pt x="21600" y="19123"/>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125" name="Line"/>
            <p:cNvSpPr/>
            <p:nvPr/>
          </p:nvSpPr>
          <p:spPr>
            <a:xfrm rot="18241080">
              <a:off x="9422268" y="-126091"/>
              <a:ext cx="679239" cy="1850376"/>
            </a:xfrm>
            <a:custGeom>
              <a:avLst/>
              <a:gdLst/>
              <a:ahLst/>
              <a:cxnLst>
                <a:cxn ang="0">
                  <a:pos x="wd2" y="hd2"/>
                </a:cxn>
                <a:cxn ang="5400000">
                  <a:pos x="wd2" y="hd2"/>
                </a:cxn>
                <a:cxn ang="10800000">
                  <a:pos x="wd2" y="hd2"/>
                </a:cxn>
                <a:cxn ang="16200000">
                  <a:pos x="wd2" y="hd2"/>
                </a:cxn>
              </a:cxnLst>
              <a:rect l="0" t="0" r="r" b="b"/>
              <a:pathLst>
                <a:path w="20887" h="21600" extrusionOk="0">
                  <a:moveTo>
                    <a:pt x="20497" y="0"/>
                  </a:moveTo>
                  <a:cubicBezTo>
                    <a:pt x="21600" y="3925"/>
                    <a:pt x="20360" y="7894"/>
                    <a:pt x="16869" y="11611"/>
                  </a:cubicBezTo>
                  <a:cubicBezTo>
                    <a:pt x="13325" y="15386"/>
                    <a:pt x="7555" y="18802"/>
                    <a:pt x="0" y="21600"/>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126" name="Line"/>
            <p:cNvSpPr/>
            <p:nvPr/>
          </p:nvSpPr>
          <p:spPr>
            <a:xfrm rot="18241080">
              <a:off x="4762449" y="1218705"/>
              <a:ext cx="2318724" cy="1075200"/>
            </a:xfrm>
            <a:custGeom>
              <a:avLst/>
              <a:gdLst/>
              <a:ahLst/>
              <a:cxnLst>
                <a:cxn ang="0">
                  <a:pos x="wd2" y="hd2"/>
                </a:cxn>
                <a:cxn ang="5400000">
                  <a:pos x="wd2" y="hd2"/>
                </a:cxn>
                <a:cxn ang="10800000">
                  <a:pos x="wd2" y="hd2"/>
                </a:cxn>
                <a:cxn ang="16200000">
                  <a:pos x="wd2" y="hd2"/>
                </a:cxn>
              </a:cxnLst>
              <a:rect l="0" t="0" r="r" b="b"/>
              <a:pathLst>
                <a:path w="21600" h="20894" extrusionOk="0">
                  <a:moveTo>
                    <a:pt x="0" y="20894"/>
                  </a:moveTo>
                  <a:cubicBezTo>
                    <a:pt x="2392" y="13395"/>
                    <a:pt x="5770" y="7494"/>
                    <a:pt x="9728" y="3896"/>
                  </a:cubicBezTo>
                  <a:cubicBezTo>
                    <a:pt x="13460" y="504"/>
                    <a:pt x="17564" y="-706"/>
                    <a:pt x="21600" y="396"/>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grpSp>
      <p:grpSp>
        <p:nvGrpSpPr>
          <p:cNvPr id="1130" name="Group"/>
          <p:cNvGrpSpPr/>
          <p:nvPr/>
        </p:nvGrpSpPr>
        <p:grpSpPr>
          <a:xfrm>
            <a:off x="779813" y="2844773"/>
            <a:ext cx="22824374" cy="8573898"/>
            <a:chOff x="0" y="0"/>
            <a:chExt cx="22824372" cy="8573897"/>
          </a:xfrm>
        </p:grpSpPr>
        <p:sp>
          <p:nvSpPr>
            <p:cNvPr id="1128" name="Rounded Rectangle"/>
            <p:cNvSpPr/>
            <p:nvPr/>
          </p:nvSpPr>
          <p:spPr>
            <a:xfrm>
              <a:off x="0" y="0"/>
              <a:ext cx="22824373" cy="8026454"/>
            </a:xfrm>
            <a:prstGeom prst="roundRect">
              <a:avLst>
                <a:gd name="adj" fmla="val 15000"/>
              </a:avLst>
            </a:prstGeom>
            <a:noFill/>
            <a:ln w="25400" cap="flat">
              <a:solidFill>
                <a:srgbClr val="000000"/>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129" name="Program"/>
            <p:cNvSpPr txBox="1"/>
            <p:nvPr/>
          </p:nvSpPr>
          <p:spPr>
            <a:xfrm>
              <a:off x="16066434" y="7323977"/>
              <a:ext cx="3604681" cy="124992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t>Program</a:t>
              </a:r>
            </a:p>
          </p:txBody>
        </p:sp>
      </p:grpSp>
      <p:sp>
        <p:nvSpPr>
          <p:cNvPr id="1131" name="(Applied) Data Science"/>
          <p:cNvSpPr txBox="1"/>
          <p:nvPr/>
        </p:nvSpPr>
        <p:spPr>
          <a:xfrm>
            <a:off x="5309100" y="274768"/>
            <a:ext cx="13765800" cy="239686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a:defRPr sz="10000">
                <a:latin typeface="Source Sans Pro"/>
                <a:ea typeface="Source Sans Pro"/>
                <a:cs typeface="Source Sans Pro"/>
                <a:sym typeface="Source Sans Pro"/>
              </a:defRPr>
            </a:pPr>
            <a:r>
              <a:rPr>
                <a:latin typeface="Source Sans Pro Light"/>
                <a:ea typeface="Source Sans Pro Light"/>
                <a:cs typeface="Source Sans Pro Light"/>
                <a:sym typeface="Source Sans Pro Light"/>
              </a:rPr>
              <a:t>(Applied) </a:t>
            </a:r>
            <a:r>
              <a:t>Data Science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xit" fill="hold" grpId="1" nodeType="afterEffect">
                                  <p:stCondLst>
                                    <p:cond delay="0"/>
                                  </p:stCondLst>
                                  <p:iterate>
                                    <p:tmAbs val="0"/>
                                  </p:iterate>
                                  <p:childTnLst>
                                    <p:animEffect transition="out" filter="dissolve">
                                      <p:cBhvr>
                                        <p:cTn id="6" dur="1000" fill="hold"/>
                                        <p:tgtEl>
                                          <p:spTgt spid="1113"/>
                                        </p:tgtEl>
                                      </p:cBhvr>
                                    </p:animEffect>
                                    <p:set>
                                      <p:cBhvr>
                                        <p:cTn id="7" fill="hold">
                                          <p:stCondLst>
                                            <p:cond delay="999"/>
                                          </p:stCondLst>
                                        </p:cTn>
                                        <p:tgtEl>
                                          <p:spTgt spid="1113"/>
                                        </p:tgtEl>
                                        <p:attrNameLst>
                                          <p:attrName>style.visibility</p:attrName>
                                        </p:attrNameLst>
                                      </p:cBhvr>
                                      <p:to>
                                        <p:strVal val="hidden"/>
                                      </p:to>
                                    </p:set>
                                  </p:childTnLst>
                                </p:cTn>
                              </p:par>
                            </p:childTnLst>
                          </p:cTn>
                        </p:par>
                        <p:par>
                          <p:cTn id="8" fill="hold">
                            <p:stCondLst>
                              <p:cond delay="1000"/>
                            </p:stCondLst>
                            <p:childTnLst>
                              <p:par>
                                <p:cTn id="9" presetID="9" presetClass="entr" fill="hold" grpId="2" nodeType="afterEffect">
                                  <p:stCondLst>
                                    <p:cond delay="0"/>
                                  </p:stCondLst>
                                  <p:iterate>
                                    <p:tmAbs val="0"/>
                                  </p:iterate>
                                  <p:childTnLst>
                                    <p:set>
                                      <p:cBhvr>
                                        <p:cTn id="10" fill="hold"/>
                                        <p:tgtEl>
                                          <p:spTgt spid="1120"/>
                                        </p:tgtEl>
                                        <p:attrNameLst>
                                          <p:attrName>style.visibility</p:attrName>
                                        </p:attrNameLst>
                                      </p:cBhvr>
                                      <p:to>
                                        <p:strVal val="visible"/>
                                      </p:to>
                                    </p:set>
                                    <p:animEffect transition="in" filter="dissolve">
                                      <p:cBhvr>
                                        <p:cTn id="11" dur="1000"/>
                                        <p:tgtEl>
                                          <p:spTgt spid="1120"/>
                                        </p:tgtEl>
                                      </p:cBhvr>
                                    </p:animEffect>
                                  </p:childTnLst>
                                </p:cTn>
                              </p:par>
                            </p:childTnLst>
                          </p:cTn>
                        </p:par>
                        <p:par>
                          <p:cTn id="12" fill="hold">
                            <p:stCondLst>
                              <p:cond delay="2000"/>
                            </p:stCondLst>
                            <p:childTnLst>
                              <p:par>
                                <p:cTn id="13" presetID="22" presetClass="entr" presetSubtype="8" fill="hold" grpId="3" nodeType="afterEffect">
                                  <p:stCondLst>
                                    <p:cond delay="0"/>
                                  </p:stCondLst>
                                  <p:iterate>
                                    <p:tmAbs val="0"/>
                                  </p:iterate>
                                  <p:childTnLst>
                                    <p:set>
                                      <p:cBhvr>
                                        <p:cTn id="14" fill="hold"/>
                                        <p:tgtEl>
                                          <p:spTgt spid="1127"/>
                                        </p:tgtEl>
                                        <p:attrNameLst>
                                          <p:attrName>style.visibility</p:attrName>
                                        </p:attrNameLst>
                                      </p:cBhvr>
                                      <p:to>
                                        <p:strVal val="visible"/>
                                      </p:to>
                                    </p:set>
                                    <p:animEffect transition="in" filter="wipe(left)">
                                      <p:cBhvr>
                                        <p:cTn id="15" dur="499"/>
                                        <p:tgtEl>
                                          <p:spTgt spid="112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4" nodeType="clickEffect">
                                  <p:stCondLst>
                                    <p:cond delay="0"/>
                                  </p:stCondLst>
                                  <p:iterate>
                                    <p:tmAbs val="0"/>
                                  </p:iterate>
                                  <p:childTnLst>
                                    <p:set>
                                      <p:cBhvr>
                                        <p:cTn id="19" fill="hold"/>
                                        <p:tgtEl>
                                          <p:spTgt spid="1130"/>
                                        </p:tgtEl>
                                        <p:attrNameLst>
                                          <p:attrName>style.visibility</p:attrName>
                                        </p:attrNameLst>
                                      </p:cBhvr>
                                      <p:to>
                                        <p:strVal val="visible"/>
                                      </p:to>
                                    </p:set>
                                    <p:animEffect transition="in" filter="dissolve">
                                      <p:cBhvr>
                                        <p:cTn id="20" dur="1000"/>
                                        <p:tgtEl>
                                          <p:spTgt spid="113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fill="hold" grpId="5" nodeType="clickEffect">
                                  <p:stCondLst>
                                    <p:cond delay="0"/>
                                  </p:stCondLst>
                                  <p:iterate>
                                    <p:tmAbs val="0"/>
                                  </p:iterate>
                                  <p:childTnLst>
                                    <p:set>
                                      <p:cBhvr>
                                        <p:cTn id="24" fill="hold"/>
                                        <p:tgtEl>
                                          <p:spTgt spid="1131"/>
                                        </p:tgtEl>
                                        <p:attrNameLst>
                                          <p:attrName>style.visibility</p:attrName>
                                        </p:attrNameLst>
                                      </p:cBhvr>
                                      <p:to>
                                        <p:strVal val="visible"/>
                                      </p:to>
                                    </p:set>
                                    <p:animEffect transition="in" filter="dissolve">
                                      <p:cBhvr>
                                        <p:cTn id="25" dur="1000"/>
                                        <p:tgtEl>
                                          <p:spTgt spid="1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1" animBg="1" advAuto="0"/>
      <p:bldP spid="1120" grpId="2" animBg="1" advAuto="0"/>
      <p:bldP spid="1127" grpId="3" animBg="1" advAuto="0"/>
      <p:bldP spid="1130" grpId="4" animBg="1" advAuto="0"/>
      <p:bldP spid="1131" grpId="5"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sp>
        <p:nvSpPr>
          <p:cNvPr id="1134" name="Import"/>
          <p:cNvSpPr txBox="1"/>
          <p:nvPr/>
        </p:nvSpPr>
        <p:spPr>
          <a:xfrm>
            <a:off x="593611" y="6233040"/>
            <a:ext cx="3604681" cy="12499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defRPr sz="6400">
                <a:latin typeface="Source Sans Pro"/>
                <a:ea typeface="Source Sans Pro"/>
                <a:cs typeface="Source Sans Pro"/>
                <a:sym typeface="Source Sans Pro"/>
              </a:defRPr>
            </a:lvl1pPr>
          </a:lstStyle>
          <a:p>
            <a:r>
              <a:t>Import</a:t>
            </a:r>
          </a:p>
        </p:txBody>
      </p:sp>
      <p:sp>
        <p:nvSpPr>
          <p:cNvPr id="1135" name="Tidy"/>
          <p:cNvSpPr txBox="1"/>
          <p:nvPr/>
        </p:nvSpPr>
        <p:spPr>
          <a:xfrm>
            <a:off x="5322889" y="6233040"/>
            <a:ext cx="2064438" cy="12499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defRPr sz="6400">
                <a:latin typeface="Source Sans Pro"/>
                <a:ea typeface="Source Sans Pro"/>
                <a:cs typeface="Source Sans Pro"/>
                <a:sym typeface="Source Sans Pro"/>
              </a:defRPr>
            </a:lvl1pPr>
          </a:lstStyle>
          <a:p>
            <a:r>
              <a:t>Tidy</a:t>
            </a:r>
          </a:p>
        </p:txBody>
      </p:sp>
      <p:sp>
        <p:nvSpPr>
          <p:cNvPr id="1136" name="Visualize"/>
          <p:cNvSpPr txBox="1"/>
          <p:nvPr/>
        </p:nvSpPr>
        <p:spPr>
          <a:xfrm>
            <a:off x="9406234" y="4058901"/>
            <a:ext cx="3604681" cy="12499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defRPr sz="6400" b="1">
                <a:solidFill>
                  <a:srgbClr val="78AAD6"/>
                </a:solidFill>
                <a:latin typeface="Source Sans Pro"/>
                <a:ea typeface="Source Sans Pro"/>
                <a:cs typeface="Source Sans Pro"/>
                <a:sym typeface="Source Sans Pro"/>
              </a:defRPr>
            </a:lvl1pPr>
          </a:lstStyle>
          <a:p>
            <a:r>
              <a:t>Visualize</a:t>
            </a:r>
          </a:p>
        </p:txBody>
      </p:sp>
      <p:sp>
        <p:nvSpPr>
          <p:cNvPr id="1137" name="Transform"/>
          <p:cNvSpPr txBox="1"/>
          <p:nvPr/>
        </p:nvSpPr>
        <p:spPr>
          <a:xfrm>
            <a:off x="8841042" y="7690146"/>
            <a:ext cx="3604681" cy="12499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fontScale="92500"/>
          </a:bodyPr>
          <a:lstStyle>
            <a:lvl1pPr>
              <a:defRPr sz="6400">
                <a:latin typeface="Source Sans Pro"/>
                <a:ea typeface="Source Sans Pro"/>
                <a:cs typeface="Source Sans Pro"/>
                <a:sym typeface="Source Sans Pro"/>
              </a:defRPr>
            </a:lvl1pPr>
          </a:lstStyle>
          <a:p>
            <a:r>
              <a:t>Transform</a:t>
            </a:r>
          </a:p>
        </p:txBody>
      </p:sp>
      <p:sp>
        <p:nvSpPr>
          <p:cNvPr id="1138" name="Model"/>
          <p:cNvSpPr txBox="1"/>
          <p:nvPr/>
        </p:nvSpPr>
        <p:spPr>
          <a:xfrm>
            <a:off x="12590985" y="6233040"/>
            <a:ext cx="3604681" cy="12499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defRPr sz="6400">
                <a:latin typeface="Source Sans Pro"/>
                <a:ea typeface="Source Sans Pro"/>
                <a:cs typeface="Source Sans Pro"/>
                <a:sym typeface="Source Sans Pro"/>
              </a:defRPr>
            </a:lvl1pPr>
          </a:lstStyle>
          <a:p>
            <a:r>
              <a:t>Model</a:t>
            </a:r>
          </a:p>
        </p:txBody>
      </p:sp>
      <p:sp>
        <p:nvSpPr>
          <p:cNvPr id="1139" name="Communicate"/>
          <p:cNvSpPr txBox="1"/>
          <p:nvPr/>
        </p:nvSpPr>
        <p:spPr>
          <a:xfrm>
            <a:off x="17411439" y="6233040"/>
            <a:ext cx="5590580" cy="124992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defRPr sz="6400">
                <a:latin typeface="Source Sans Pro"/>
                <a:ea typeface="Source Sans Pro"/>
                <a:cs typeface="Source Sans Pro"/>
                <a:sym typeface="Source Sans Pro"/>
              </a:defRPr>
            </a:lvl1pPr>
          </a:lstStyle>
          <a:p>
            <a:r>
              <a:t>Communicate</a:t>
            </a:r>
          </a:p>
        </p:txBody>
      </p:sp>
      <p:sp>
        <p:nvSpPr>
          <p:cNvPr id="1140" name="Line"/>
          <p:cNvSpPr/>
          <p:nvPr/>
        </p:nvSpPr>
        <p:spPr>
          <a:xfrm>
            <a:off x="3992772" y="6885913"/>
            <a:ext cx="1402731" cy="1"/>
          </a:xfrm>
          <a:prstGeom prst="line">
            <a:avLst/>
          </a:prstGeom>
          <a:ln w="1016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141" name="Line"/>
          <p:cNvSpPr/>
          <p:nvPr/>
        </p:nvSpPr>
        <p:spPr>
          <a:xfrm>
            <a:off x="15795149" y="6858000"/>
            <a:ext cx="1743603" cy="0"/>
          </a:xfrm>
          <a:prstGeom prst="line">
            <a:avLst/>
          </a:prstGeom>
          <a:ln w="1016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142" name="Line"/>
          <p:cNvSpPr/>
          <p:nvPr/>
        </p:nvSpPr>
        <p:spPr>
          <a:xfrm>
            <a:off x="7516812" y="7012913"/>
            <a:ext cx="1402731" cy="1"/>
          </a:xfrm>
          <a:prstGeom prst="line">
            <a:avLst/>
          </a:prstGeom>
          <a:ln w="101600">
            <a:solidFill>
              <a:srgbClr val="000000"/>
            </a:solidFill>
            <a:miter lim="400000"/>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143" name="Line"/>
          <p:cNvSpPr/>
          <p:nvPr/>
        </p:nvSpPr>
        <p:spPr>
          <a:xfrm rot="18241080">
            <a:off x="10956462" y="7093291"/>
            <a:ext cx="3276809" cy="2267403"/>
          </a:xfrm>
          <a:custGeom>
            <a:avLst/>
            <a:gdLst/>
            <a:ahLst/>
            <a:cxnLst>
              <a:cxn ang="0">
                <a:pos x="wd2" y="hd2"/>
              </a:cxn>
              <a:cxn ang="5400000">
                <a:pos x="wd2" y="hd2"/>
              </a:cxn>
              <a:cxn ang="10800000">
                <a:pos x="wd2" y="hd2"/>
              </a:cxn>
              <a:cxn ang="16200000">
                <a:pos x="wd2" y="hd2"/>
              </a:cxn>
            </a:cxnLst>
            <a:rect l="0" t="0" r="r" b="b"/>
            <a:pathLst>
              <a:path w="21600" h="20545" extrusionOk="0">
                <a:moveTo>
                  <a:pt x="0" y="0"/>
                </a:moveTo>
                <a:cubicBezTo>
                  <a:pt x="324" y="6917"/>
                  <a:pt x="3006" y="13218"/>
                  <a:pt x="7234" y="16995"/>
                </a:cubicBezTo>
                <a:cubicBezTo>
                  <a:pt x="11503" y="20810"/>
                  <a:pt x="16838" y="21600"/>
                  <a:pt x="21600" y="19123"/>
                </a:cubicBezTo>
              </a:path>
            </a:pathLst>
          </a:custGeom>
          <a:ln w="101600">
            <a:solidFill>
              <a:srgbClr val="000000"/>
            </a:solidFill>
            <a:miter lim="400000"/>
            <a:headEnd type="triangle"/>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144" name="Line"/>
          <p:cNvSpPr/>
          <p:nvPr/>
        </p:nvSpPr>
        <p:spPr>
          <a:xfrm rot="18241080">
            <a:off x="13415041" y="4632085"/>
            <a:ext cx="679240" cy="1850376"/>
          </a:xfrm>
          <a:custGeom>
            <a:avLst/>
            <a:gdLst/>
            <a:ahLst/>
            <a:cxnLst>
              <a:cxn ang="0">
                <a:pos x="wd2" y="hd2"/>
              </a:cxn>
              <a:cxn ang="5400000">
                <a:pos x="wd2" y="hd2"/>
              </a:cxn>
              <a:cxn ang="10800000">
                <a:pos x="wd2" y="hd2"/>
              </a:cxn>
              <a:cxn ang="16200000">
                <a:pos x="wd2" y="hd2"/>
              </a:cxn>
            </a:cxnLst>
            <a:rect l="0" t="0" r="r" b="b"/>
            <a:pathLst>
              <a:path w="20887" h="21600" extrusionOk="0">
                <a:moveTo>
                  <a:pt x="20497" y="0"/>
                </a:moveTo>
                <a:cubicBezTo>
                  <a:pt x="21600" y="3925"/>
                  <a:pt x="20360" y="7894"/>
                  <a:pt x="16869" y="11611"/>
                </a:cubicBezTo>
                <a:cubicBezTo>
                  <a:pt x="13325" y="15386"/>
                  <a:pt x="7555" y="18802"/>
                  <a:pt x="0" y="21600"/>
                </a:cubicBezTo>
              </a:path>
            </a:pathLst>
          </a:custGeom>
          <a:ln w="101600">
            <a:solidFill>
              <a:srgbClr val="000000"/>
            </a:solidFill>
            <a:miter lim="400000"/>
            <a:headEnd type="triangle"/>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145" name="Line"/>
          <p:cNvSpPr/>
          <p:nvPr/>
        </p:nvSpPr>
        <p:spPr>
          <a:xfrm rot="18241080">
            <a:off x="8755222" y="5976881"/>
            <a:ext cx="2318724" cy="1075200"/>
          </a:xfrm>
          <a:custGeom>
            <a:avLst/>
            <a:gdLst/>
            <a:ahLst/>
            <a:cxnLst>
              <a:cxn ang="0">
                <a:pos x="wd2" y="hd2"/>
              </a:cxn>
              <a:cxn ang="5400000">
                <a:pos x="wd2" y="hd2"/>
              </a:cxn>
              <a:cxn ang="10800000">
                <a:pos x="wd2" y="hd2"/>
              </a:cxn>
              <a:cxn ang="16200000">
                <a:pos x="wd2" y="hd2"/>
              </a:cxn>
            </a:cxnLst>
            <a:rect l="0" t="0" r="r" b="b"/>
            <a:pathLst>
              <a:path w="21600" h="20894" extrusionOk="0">
                <a:moveTo>
                  <a:pt x="0" y="20894"/>
                </a:moveTo>
                <a:cubicBezTo>
                  <a:pt x="2392" y="13395"/>
                  <a:pt x="5770" y="7494"/>
                  <a:pt x="9728" y="3896"/>
                </a:cubicBezTo>
                <a:cubicBezTo>
                  <a:pt x="13460" y="504"/>
                  <a:pt x="17564" y="-706"/>
                  <a:pt x="21600" y="396"/>
                </a:cubicBezTo>
              </a:path>
            </a:pathLst>
          </a:custGeom>
          <a:ln w="101600">
            <a:solidFill>
              <a:srgbClr val="000000"/>
            </a:solidFill>
            <a:miter lim="400000"/>
            <a:headEnd type="triangle"/>
            <a:tailEnd type="triangle"/>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a:p>
        </p:txBody>
      </p:sp>
      <p:sp>
        <p:nvSpPr>
          <p:cNvPr id="1146" name="Rounded Rectangle"/>
          <p:cNvSpPr/>
          <p:nvPr/>
        </p:nvSpPr>
        <p:spPr>
          <a:xfrm>
            <a:off x="779813" y="2844773"/>
            <a:ext cx="22824374" cy="8026454"/>
          </a:xfrm>
          <a:prstGeom prst="roundRect">
            <a:avLst>
              <a:gd name="adj" fmla="val 15000"/>
            </a:avLst>
          </a:prstGeom>
          <a:ln w="25400">
            <a:solidFill>
              <a:srgbClr val="000000"/>
            </a:solidFill>
            <a:miter lim="400000"/>
          </a:ln>
        </p:spPr>
        <p:txBody>
          <a:bodyPr lIns="71437" tIns="71437" rIns="71437" bIns="71437" anchor="ctr"/>
          <a:lstStyle/>
          <a:p>
            <a:pPr>
              <a:defRPr sz="5600">
                <a:solidFill>
                  <a:srgbClr val="FFFFFF"/>
                </a:solidFill>
                <a:effectLst>
                  <a:outerShdw blurRad="38100" dist="12700" dir="5400000" rotWithShape="0">
                    <a:srgbClr val="000000">
                      <a:alpha val="50000"/>
                    </a:srgbClr>
                  </a:outerShdw>
                </a:effectLst>
              </a:defRPr>
            </a:pPr>
            <a:endParaRPr/>
          </a:p>
        </p:txBody>
      </p:sp>
      <p:sp>
        <p:nvSpPr>
          <p:cNvPr id="1147" name="Program"/>
          <p:cNvSpPr txBox="1"/>
          <p:nvPr/>
        </p:nvSpPr>
        <p:spPr>
          <a:xfrm>
            <a:off x="16846247" y="10168751"/>
            <a:ext cx="3604681" cy="124992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defRPr sz="6400">
                <a:latin typeface="Source Sans Pro"/>
                <a:ea typeface="Source Sans Pro"/>
                <a:cs typeface="Source Sans Pro"/>
                <a:sym typeface="Source Sans Pro"/>
              </a:defRPr>
            </a:lvl1pPr>
          </a:lstStyle>
          <a:p>
            <a:r>
              <a:t>Program</a:t>
            </a:r>
          </a:p>
        </p:txBody>
      </p:sp>
      <p:sp>
        <p:nvSpPr>
          <p:cNvPr id="1148" name="(Applied) Data Science"/>
          <p:cNvSpPr txBox="1"/>
          <p:nvPr/>
        </p:nvSpPr>
        <p:spPr>
          <a:xfrm>
            <a:off x="5309100" y="274768"/>
            <a:ext cx="13765800" cy="239686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a:defRPr sz="10000">
                <a:latin typeface="Source Sans Pro"/>
                <a:ea typeface="Source Sans Pro"/>
                <a:cs typeface="Source Sans Pro"/>
                <a:sym typeface="Source Sans Pro"/>
              </a:defRPr>
            </a:pPr>
            <a:r>
              <a:rPr>
                <a:latin typeface="Source Sans Pro Light"/>
                <a:ea typeface="Source Sans Pro Light"/>
                <a:cs typeface="Source Sans Pro Light"/>
                <a:sym typeface="Source Sans Pro Light"/>
              </a:rPr>
              <a:t>(Applied) </a:t>
            </a:r>
            <a:r>
              <a:t>Data Science</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 name="Your Turn"/>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latin typeface="Source Sans Pro"/>
                <a:ea typeface="Source Sans Pro"/>
                <a:cs typeface="Source Sans Pro"/>
                <a:sym typeface="Source Sans Pro"/>
              </a:defRPr>
            </a:lvl1pPr>
          </a:lstStyle>
          <a:p>
            <a:r>
              <a:t>Your Turn</a:t>
            </a:r>
          </a:p>
        </p:txBody>
      </p:sp>
      <p:sp>
        <p:nvSpPr>
          <p:cNvPr id="1174" name="Open 01-Visualize-Data.Rmd."/>
          <p:cNvSpPr txBox="1">
            <a:spLocks noGrp="1"/>
          </p:cNvSpPr>
          <p:nvPr>
            <p:ph type="body" sz="quarter" idx="4294967295"/>
          </p:nvPr>
        </p:nvSpPr>
        <p:spPr>
          <a:xfrm>
            <a:off x="6096018" y="3006868"/>
            <a:ext cx="12191964" cy="4539549"/>
          </a:xfrm>
          <a:prstGeom prst="rect">
            <a:avLst/>
          </a:prstGeom>
        </p:spPr>
        <p:txBody>
          <a:bodyPr lIns="71437" tIns="71437" rIns="71437" bIns="71437"/>
          <a:lstStyle/>
          <a:p>
            <a:pPr marL="0" indent="0" defTabSz="584200">
              <a:spcBef>
                <a:spcPts val="2400"/>
              </a:spcBef>
              <a:buSzTx/>
              <a:buNone/>
              <a:defRPr sz="6700">
                <a:solidFill>
                  <a:srgbClr val="005493"/>
                </a:solidFill>
                <a:latin typeface="Source Sans Pro"/>
                <a:ea typeface="Source Sans Pro"/>
                <a:cs typeface="Source Sans Pro"/>
                <a:sym typeface="Source Sans Pro"/>
              </a:defRPr>
            </a:pPr>
            <a:r>
              <a:t>Open </a:t>
            </a:r>
            <a:r>
              <a:rPr b="1"/>
              <a:t>01-Visualize-Data.Rmd</a:t>
            </a:r>
            <a:r>
              <a:t>.</a:t>
            </a:r>
          </a:p>
        </p:txBody>
      </p:sp>
      <p:pic>
        <p:nvPicPr>
          <p:cNvPr id="1175"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19088406" y="11645648"/>
            <a:ext cx="4544635" cy="1359812"/>
          </a:xfrm>
          <a:prstGeom prst="rect">
            <a:avLst/>
          </a:prstGeom>
          <a:ln w="12700">
            <a:solidFill>
              <a:srgbClr val="A6AAA9"/>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00000" fill="hold"/>
                                        <p:tgtEl>
                                          <p:spTgt spid="117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17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pic>
        <p:nvPicPr>
          <p:cNvPr id="101" name="r_for_data_science_comp_6x9_alternate.pdf" descr="r_for_data_science_comp_6x9_alternate.pdf"/>
          <p:cNvPicPr>
            <a:picLocks noChangeAspect="1"/>
          </p:cNvPicPr>
          <p:nvPr/>
        </p:nvPicPr>
        <p:blipFill>
          <a:blip r:embed="rId3">
            <a:extLst/>
          </a:blip>
          <a:stretch>
            <a:fillRect/>
          </a:stretch>
        </p:blipFill>
        <p:spPr>
          <a:xfrm>
            <a:off x="9036704" y="2125056"/>
            <a:ext cx="6310592" cy="9465888"/>
          </a:xfrm>
          <a:prstGeom prst="rect">
            <a:avLst/>
          </a:prstGeom>
          <a:ln w="12700">
            <a:miter lim="400000"/>
          </a:ln>
        </p:spPr>
      </p:pic>
      <p:sp>
        <p:nvSpPr>
          <p:cNvPr id="2" name="TextBox 1">
            <a:extLst>
              <a:ext uri="{FF2B5EF4-FFF2-40B4-BE49-F238E27FC236}">
                <a16:creationId xmlns:a16="http://schemas.microsoft.com/office/drawing/2014/main" id="{8ED73700-EB04-45F2-9112-6A357FB11AB5}"/>
              </a:ext>
            </a:extLst>
          </p:cNvPr>
          <p:cNvSpPr txBox="1"/>
          <p:nvPr/>
        </p:nvSpPr>
        <p:spPr>
          <a:xfrm>
            <a:off x="8600472" y="11590944"/>
            <a:ext cx="7183056" cy="1036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GB" dirty="0"/>
              <a:t>https://r4ds.had.co.nz/</a:t>
            </a:r>
            <a:endParaRPr kumimoji="0" lang="en-GB" sz="5800" b="0" i="0" u="none" strike="noStrike" cap="none" spc="0" normalizeH="0" baseline="0" dirty="0">
              <a:ln>
                <a:noFill/>
              </a:ln>
              <a:solidFill>
                <a:srgbClr val="000000"/>
              </a:solidFill>
              <a:effectLst/>
              <a:uFillTx/>
              <a:latin typeface="Gill Sans"/>
              <a:ea typeface="Gill Sans"/>
              <a:cs typeface="Gill Sans"/>
              <a:sym typeface="Gill Sans"/>
            </a:endParaRPr>
          </a:p>
        </p:txBody>
      </p:sp>
    </p:spTree>
    <p:extLst>
      <p:ext uri="{BB962C8B-B14F-4D97-AF65-F5344CB8AC3E}">
        <p14:creationId xmlns:p14="http://schemas.microsoft.com/office/powerpoint/2010/main" val="1246057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pic>
        <p:nvPicPr>
          <p:cNvPr id="101" name="r_for_data_science_comp_6x9_alternate.pdf" descr="r_for_data_science_comp_6x9_alternate.pdf"/>
          <p:cNvPicPr>
            <a:picLocks noChangeAspect="1"/>
          </p:cNvPicPr>
          <p:nvPr/>
        </p:nvPicPr>
        <p:blipFill>
          <a:blip r:embed="rId3">
            <a:extLst/>
          </a:blip>
          <a:stretch>
            <a:fillRect/>
          </a:stretch>
        </p:blipFill>
        <p:spPr>
          <a:xfrm>
            <a:off x="1322050" y="2125056"/>
            <a:ext cx="6310592" cy="9465888"/>
          </a:xfrm>
          <a:prstGeom prst="rect">
            <a:avLst/>
          </a:prstGeom>
          <a:ln w="12700">
            <a:miter lim="400000"/>
          </a:ln>
        </p:spPr>
      </p:pic>
      <p:pic>
        <p:nvPicPr>
          <p:cNvPr id="2" name="Picture 1">
            <a:extLst>
              <a:ext uri="{FF2B5EF4-FFF2-40B4-BE49-F238E27FC236}">
                <a16:creationId xmlns:a16="http://schemas.microsoft.com/office/drawing/2014/main" id="{A48DE460-2D02-405D-9B2F-973EA79B52E2}"/>
              </a:ext>
            </a:extLst>
          </p:cNvPr>
          <p:cNvPicPr>
            <a:picLocks noChangeAspect="1"/>
          </p:cNvPicPr>
          <p:nvPr/>
        </p:nvPicPr>
        <p:blipFill>
          <a:blip r:embed="rId4"/>
          <a:stretch>
            <a:fillRect/>
          </a:stretch>
        </p:blipFill>
        <p:spPr>
          <a:xfrm>
            <a:off x="8208876" y="2125056"/>
            <a:ext cx="15059025" cy="7439025"/>
          </a:xfrm>
          <a:prstGeom prst="rect">
            <a:avLst/>
          </a:prstGeom>
        </p:spPr>
      </p:pic>
      <p:sp>
        <p:nvSpPr>
          <p:cNvPr id="3" name="TextBox 2">
            <a:extLst>
              <a:ext uri="{FF2B5EF4-FFF2-40B4-BE49-F238E27FC236}">
                <a16:creationId xmlns:a16="http://schemas.microsoft.com/office/drawing/2014/main" id="{B24A0700-C947-4818-9A66-005447790F9E}"/>
              </a:ext>
            </a:extLst>
          </p:cNvPr>
          <p:cNvSpPr txBox="1"/>
          <p:nvPr/>
        </p:nvSpPr>
        <p:spPr>
          <a:xfrm>
            <a:off x="12659020" y="9824196"/>
            <a:ext cx="6158736" cy="1036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GB" dirty="0"/>
              <a:t>http://t</a:t>
            </a: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idyverse.org</a:t>
            </a:r>
          </a:p>
        </p:txBody>
      </p:sp>
      <p:sp>
        <p:nvSpPr>
          <p:cNvPr id="6" name="TextBox 5">
            <a:extLst>
              <a:ext uri="{FF2B5EF4-FFF2-40B4-BE49-F238E27FC236}">
                <a16:creationId xmlns:a16="http://schemas.microsoft.com/office/drawing/2014/main" id="{A1AA4F74-33D6-4614-9ADF-B252B9991166}"/>
              </a:ext>
            </a:extLst>
          </p:cNvPr>
          <p:cNvSpPr txBox="1"/>
          <p:nvPr/>
        </p:nvSpPr>
        <p:spPr>
          <a:xfrm>
            <a:off x="885818" y="11590944"/>
            <a:ext cx="7183056" cy="1036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GB" dirty="0"/>
              <a:t>https://r4ds.had.co.nz/</a:t>
            </a:r>
            <a:endParaRPr kumimoji="0" lang="en-GB" sz="5800" b="0" i="0" u="none" strike="noStrike" cap="none" spc="0" normalizeH="0" baseline="0" dirty="0">
              <a:ln>
                <a:noFill/>
              </a:ln>
              <a:solidFill>
                <a:srgbClr val="000000"/>
              </a:solidFill>
              <a:effectLst/>
              <a:uFillTx/>
              <a:latin typeface="Gill Sans"/>
              <a:ea typeface="Gill Sans"/>
              <a:cs typeface="Gill Sans"/>
              <a:sym typeface="Gill Sans"/>
            </a:endParaRPr>
          </a:p>
        </p:txBody>
      </p:sp>
    </p:spTree>
    <p:extLst>
      <p:ext uri="{BB962C8B-B14F-4D97-AF65-F5344CB8AC3E}">
        <p14:creationId xmlns:p14="http://schemas.microsoft.com/office/powerpoint/2010/main" val="653452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sp>
        <p:nvSpPr>
          <p:cNvPr id="121" name="Day 1"/>
          <p:cNvSpPr txBox="1"/>
          <p:nvPr/>
        </p:nvSpPr>
        <p:spPr>
          <a:xfrm>
            <a:off x="4007752" y="738283"/>
            <a:ext cx="16368496" cy="239686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defRPr sz="13400">
                <a:latin typeface="Source Sans Pro"/>
                <a:ea typeface="Source Sans Pro"/>
                <a:cs typeface="Source Sans Pro"/>
                <a:sym typeface="Source Sans Pro"/>
              </a:defRPr>
            </a:lvl1pPr>
          </a:lstStyle>
          <a:p>
            <a:r>
              <a:t>Day 1</a:t>
            </a:r>
          </a:p>
        </p:txBody>
      </p:sp>
      <p:graphicFrame>
        <p:nvGraphicFramePr>
          <p:cNvPr id="122" name="Table"/>
          <p:cNvGraphicFramePr/>
          <p:nvPr/>
        </p:nvGraphicFramePr>
        <p:xfrm>
          <a:off x="6162758" y="3418189"/>
          <a:ext cx="12058483" cy="9559527"/>
        </p:xfrm>
        <a:graphic>
          <a:graphicData uri="http://schemas.openxmlformats.org/drawingml/2006/table">
            <a:tbl>
              <a:tblPr>
                <a:tableStyleId>{33BA23B1-9221-436E-865A-0063620EA4FD}</a:tableStyleId>
              </a:tblPr>
              <a:tblGrid>
                <a:gridCol w="6143504">
                  <a:extLst>
                    <a:ext uri="{9D8B030D-6E8A-4147-A177-3AD203B41FA5}">
                      <a16:colId xmlns:a16="http://schemas.microsoft.com/office/drawing/2014/main" val="20000"/>
                    </a:ext>
                  </a:extLst>
                </a:gridCol>
                <a:gridCol w="5914979">
                  <a:extLst>
                    <a:ext uri="{9D8B030D-6E8A-4147-A177-3AD203B41FA5}">
                      <a16:colId xmlns:a16="http://schemas.microsoft.com/office/drawing/2014/main" val="20001"/>
                    </a:ext>
                  </a:extLst>
                </a:gridCol>
              </a:tblGrid>
              <a:tr h="1773861">
                <a:tc>
                  <a:txBody>
                    <a:bodyPr/>
                    <a:lstStyle/>
                    <a:p>
                      <a:pPr defTabSz="914400">
                        <a:defRPr sz="1800"/>
                      </a:pPr>
                      <a:r>
                        <a:rPr sz="4600">
                          <a:latin typeface="Source Sans Pro"/>
                          <a:ea typeface="Source Sans Pro"/>
                          <a:cs typeface="Source Sans Pro"/>
                          <a:sym typeface="Source Sans Pro"/>
                        </a:rPr>
                        <a:t>Introduction and 
Visualize Data</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c>
                  <a:txBody>
                    <a:bodyPr/>
                    <a:lstStyle/>
                    <a:p>
                      <a:pPr defTabSz="914400">
                        <a:defRPr sz="1800"/>
                      </a:pPr>
                      <a:r>
                        <a:rPr sz="3600">
                          <a:latin typeface="Source Sans Pro"/>
                          <a:ea typeface="Source Sans Pro"/>
                          <a:cs typeface="Source Sans Pro"/>
                          <a:sym typeface="Source Sans Pro"/>
                        </a:rPr>
                        <a:t>9:00 - 10:45</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extLst>
                  <a:ext uri="{0D108BD9-81ED-4DB2-BD59-A6C34878D82A}">
                    <a16:rowId xmlns:a16="http://schemas.microsoft.com/office/drawing/2014/main" val="10000"/>
                  </a:ext>
                </a:extLst>
              </a:tr>
              <a:tr h="821361">
                <a:tc>
                  <a:txBody>
                    <a:bodyPr/>
                    <a:lstStyle/>
                    <a:p>
                      <a:pPr defTabSz="914400">
                        <a:defRPr sz="1800"/>
                      </a:pPr>
                      <a:r>
                        <a:rPr sz="3600">
                          <a:latin typeface="Source Sans Pro Light"/>
                          <a:ea typeface="Source Sans Pro Light"/>
                          <a:cs typeface="Source Sans Pro Light"/>
                          <a:sym typeface="Source Sans Pro Light"/>
                        </a:rPr>
                        <a:t>Morning Break</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tc>
                  <a:txBody>
                    <a:bodyPr/>
                    <a:lstStyle/>
                    <a:p>
                      <a:pPr defTabSz="914400">
                        <a:defRPr sz="1800"/>
                      </a:pPr>
                      <a:r>
                        <a:rPr sz="3600">
                          <a:latin typeface="Source Sans Pro Light"/>
                          <a:ea typeface="Source Sans Pro Light"/>
                          <a:cs typeface="Source Sans Pro Light"/>
                          <a:sym typeface="Source Sans Pro Light"/>
                        </a:rPr>
                        <a:t>10:45 - 11:00</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extLst>
                  <a:ext uri="{0D108BD9-81ED-4DB2-BD59-A6C34878D82A}">
                    <a16:rowId xmlns:a16="http://schemas.microsoft.com/office/drawing/2014/main" val="10001"/>
                  </a:ext>
                </a:extLst>
              </a:tr>
              <a:tr h="1773861">
                <a:tc>
                  <a:txBody>
                    <a:bodyPr/>
                    <a:lstStyle/>
                    <a:p>
                      <a:pPr defTabSz="914400">
                        <a:defRPr sz="1800"/>
                      </a:pPr>
                      <a:r>
                        <a:rPr sz="4600">
                          <a:latin typeface="Source Sans Pro"/>
                          <a:ea typeface="Source Sans Pro"/>
                          <a:cs typeface="Source Sans Pro"/>
                          <a:sym typeface="Source Sans Pro"/>
                        </a:rPr>
                        <a:t>Transform Data</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c>
                  <a:txBody>
                    <a:bodyPr/>
                    <a:lstStyle/>
                    <a:p>
                      <a:pPr defTabSz="914400">
                        <a:defRPr sz="1800"/>
                      </a:pPr>
                      <a:r>
                        <a:rPr sz="3600">
                          <a:latin typeface="Source Sans Pro"/>
                          <a:ea typeface="Source Sans Pro"/>
                          <a:cs typeface="Source Sans Pro"/>
                          <a:sym typeface="Source Sans Pro"/>
                        </a:rPr>
                        <a:t>10:30 - 12:30</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extLst>
                  <a:ext uri="{0D108BD9-81ED-4DB2-BD59-A6C34878D82A}">
                    <a16:rowId xmlns:a16="http://schemas.microsoft.com/office/drawing/2014/main" val="10002"/>
                  </a:ext>
                </a:extLst>
              </a:tr>
              <a:tr h="821361">
                <a:tc>
                  <a:txBody>
                    <a:bodyPr/>
                    <a:lstStyle/>
                    <a:p>
                      <a:pPr defTabSz="914400">
                        <a:defRPr sz="1800"/>
                      </a:pPr>
                      <a:r>
                        <a:rPr sz="3600">
                          <a:latin typeface="Source Sans Pro Light"/>
                          <a:ea typeface="Source Sans Pro Light"/>
                          <a:cs typeface="Source Sans Pro Light"/>
                          <a:sym typeface="Source Sans Pro Light"/>
                        </a:rPr>
                        <a:t>Lunch</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tc>
                  <a:txBody>
                    <a:bodyPr/>
                    <a:lstStyle/>
                    <a:p>
                      <a:pPr defTabSz="914400">
                        <a:defRPr sz="1800"/>
                      </a:pPr>
                      <a:r>
                        <a:rPr sz="3600">
                          <a:latin typeface="Source Sans Pro Light"/>
                          <a:ea typeface="Source Sans Pro Light"/>
                          <a:cs typeface="Source Sans Pro Light"/>
                          <a:sym typeface="Source Sans Pro Light"/>
                        </a:rPr>
                        <a:t>12:30 - 2:00</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extLst>
                  <a:ext uri="{0D108BD9-81ED-4DB2-BD59-A6C34878D82A}">
                    <a16:rowId xmlns:a16="http://schemas.microsoft.com/office/drawing/2014/main" val="10003"/>
                  </a:ext>
                </a:extLst>
              </a:tr>
              <a:tr h="1773861">
                <a:tc>
                  <a:txBody>
                    <a:bodyPr/>
                    <a:lstStyle/>
                    <a:p>
                      <a:pPr defTabSz="914400">
                        <a:defRPr sz="1800"/>
                      </a:pPr>
                      <a:r>
                        <a:rPr sz="4600">
                          <a:latin typeface="Source Sans Pro"/>
                          <a:ea typeface="Source Sans Pro"/>
                          <a:cs typeface="Source Sans Pro"/>
                          <a:sym typeface="Source Sans Pro"/>
                        </a:rPr>
                        <a:t>Transform Data</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c>
                  <a:txBody>
                    <a:bodyPr/>
                    <a:lstStyle/>
                    <a:p>
                      <a:pPr defTabSz="914400">
                        <a:defRPr sz="1800"/>
                      </a:pPr>
                      <a:r>
                        <a:rPr sz="3600">
                          <a:latin typeface="Source Sans Pro"/>
                          <a:ea typeface="Source Sans Pro"/>
                          <a:cs typeface="Source Sans Pro"/>
                          <a:sym typeface="Source Sans Pro"/>
                        </a:rPr>
                        <a:t>2:00 - 3:15</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extLst>
                  <a:ext uri="{0D108BD9-81ED-4DB2-BD59-A6C34878D82A}">
                    <a16:rowId xmlns:a16="http://schemas.microsoft.com/office/drawing/2014/main" val="10004"/>
                  </a:ext>
                </a:extLst>
              </a:tr>
              <a:tr h="821361">
                <a:tc>
                  <a:txBody>
                    <a:bodyPr/>
                    <a:lstStyle/>
                    <a:p>
                      <a:pPr defTabSz="914400">
                        <a:defRPr sz="1800"/>
                      </a:pPr>
                      <a:r>
                        <a:rPr sz="3600">
                          <a:latin typeface="Source Sans Pro Light"/>
                          <a:ea typeface="Source Sans Pro Light"/>
                          <a:cs typeface="Source Sans Pro Light"/>
                          <a:sym typeface="Source Sans Pro Light"/>
                        </a:rPr>
                        <a:t>Afternoon Break</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tc>
                  <a:txBody>
                    <a:bodyPr/>
                    <a:lstStyle/>
                    <a:p>
                      <a:pPr defTabSz="914400">
                        <a:defRPr sz="1800"/>
                      </a:pPr>
                      <a:r>
                        <a:rPr sz="3600">
                          <a:latin typeface="Source Sans Pro Light"/>
                          <a:ea typeface="Source Sans Pro Light"/>
                          <a:cs typeface="Source Sans Pro Light"/>
                          <a:sym typeface="Source Sans Pro Light"/>
                        </a:rPr>
                        <a:t>3:15 - 3:30</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extLst>
                  <a:ext uri="{0D108BD9-81ED-4DB2-BD59-A6C34878D82A}">
                    <a16:rowId xmlns:a16="http://schemas.microsoft.com/office/drawing/2014/main" val="10005"/>
                  </a:ext>
                </a:extLst>
              </a:tr>
              <a:tr h="1773861">
                <a:tc>
                  <a:txBody>
                    <a:bodyPr/>
                    <a:lstStyle/>
                    <a:p>
                      <a:pPr defTabSz="914400">
                        <a:defRPr sz="1800"/>
                      </a:pPr>
                      <a:r>
                        <a:rPr sz="4600">
                          <a:latin typeface="Source Sans Pro"/>
                          <a:ea typeface="Source Sans Pro"/>
                          <a:cs typeface="Source Sans Pro"/>
                          <a:sym typeface="Source Sans Pro"/>
                        </a:rPr>
                        <a:t>Tidy Data</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c>
                  <a:txBody>
                    <a:bodyPr/>
                    <a:lstStyle/>
                    <a:p>
                      <a:pPr defTabSz="914400">
                        <a:defRPr sz="1800"/>
                      </a:pPr>
                      <a:r>
                        <a:rPr sz="3600">
                          <a:latin typeface="Source Sans Pro"/>
                          <a:ea typeface="Source Sans Pro"/>
                          <a:cs typeface="Source Sans Pro"/>
                          <a:sym typeface="Source Sans Pro"/>
                        </a:rPr>
                        <a:t>3:30 - 5:00</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extLst>
                  <a:ext uri="{0D108BD9-81ED-4DB2-BD59-A6C34878D82A}">
                    <a16:rowId xmlns:a16="http://schemas.microsoft.com/office/drawing/2014/main" val="10006"/>
                  </a:ext>
                </a:extLst>
              </a:tr>
            </a:tbl>
          </a:graphicData>
        </a:graphic>
      </p:graphicFrame>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Your Turn"/>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latin typeface="Source Sans Pro"/>
                <a:ea typeface="Source Sans Pro"/>
                <a:cs typeface="Source Sans Pro"/>
                <a:sym typeface="Source Sans Pro"/>
              </a:defRPr>
            </a:lvl1pPr>
          </a:lstStyle>
          <a:p>
            <a:r>
              <a:t>Your Turn</a:t>
            </a:r>
          </a:p>
        </p:txBody>
      </p:sp>
      <p:sp>
        <p:nvSpPr>
          <p:cNvPr id="129" name="Form groups of 2-4 people. Introduce yourself to your group members. Tell them:…"/>
          <p:cNvSpPr txBox="1">
            <a:spLocks noGrp="1"/>
          </p:cNvSpPr>
          <p:nvPr>
            <p:ph type="body" idx="4294967295"/>
          </p:nvPr>
        </p:nvSpPr>
        <p:spPr>
          <a:xfrm>
            <a:off x="1445226" y="3786188"/>
            <a:ext cx="21493548" cy="6750420"/>
          </a:xfrm>
          <a:prstGeom prst="rect">
            <a:avLst/>
          </a:prstGeom>
        </p:spPr>
        <p:txBody>
          <a:bodyPr lIns="71437" tIns="71437" rIns="71437" bIns="71437"/>
          <a:lstStyle/>
          <a:p>
            <a:pPr marL="0" indent="0" defTabSz="584200">
              <a:spcBef>
                <a:spcPts val="2400"/>
              </a:spcBef>
              <a:buSzTx/>
              <a:buNone/>
              <a:defRPr sz="6700">
                <a:solidFill>
                  <a:srgbClr val="005493"/>
                </a:solidFill>
                <a:latin typeface="Source Sans Pro"/>
                <a:ea typeface="Source Sans Pro"/>
                <a:cs typeface="Source Sans Pro"/>
                <a:sym typeface="Source Sans Pro"/>
              </a:defRPr>
            </a:pPr>
            <a:r>
              <a:rPr dirty="0"/>
              <a:t>Form groups of 2-4 people. Introduce yourself to your group members. Tell them:</a:t>
            </a:r>
          </a:p>
          <a:p>
            <a:pPr marL="1762276" indent="-990599" defTabSz="584200">
              <a:spcBef>
                <a:spcPts val="2400"/>
              </a:spcBef>
              <a:buSzPct val="100000"/>
              <a:buAutoNum type="arabicPeriod"/>
              <a:defRPr sz="6700">
                <a:solidFill>
                  <a:srgbClr val="005493"/>
                </a:solidFill>
                <a:latin typeface="Source Sans Pro"/>
                <a:ea typeface="Source Sans Pro"/>
                <a:cs typeface="Source Sans Pro"/>
                <a:sym typeface="Source Sans Pro"/>
              </a:defRPr>
            </a:pPr>
            <a:r>
              <a:rPr dirty="0"/>
              <a:t>Who you are</a:t>
            </a:r>
          </a:p>
          <a:p>
            <a:pPr marL="1762276" indent="-990599" defTabSz="584200">
              <a:spcBef>
                <a:spcPts val="2400"/>
              </a:spcBef>
              <a:buSzPct val="100000"/>
              <a:buAutoNum type="arabicPeriod"/>
              <a:defRPr sz="6700">
                <a:solidFill>
                  <a:srgbClr val="005493"/>
                </a:solidFill>
                <a:latin typeface="Source Sans Pro"/>
                <a:ea typeface="Source Sans Pro"/>
                <a:cs typeface="Source Sans Pro"/>
                <a:sym typeface="Source Sans Pro"/>
              </a:defRPr>
            </a:pPr>
            <a:r>
              <a:rPr dirty="0"/>
              <a:t>What you do with data</a:t>
            </a:r>
            <a:endParaRPr lang="en-GB" dirty="0"/>
          </a:p>
          <a:p>
            <a:pPr marL="1762276" indent="-990599" defTabSz="584200">
              <a:spcBef>
                <a:spcPts val="2400"/>
              </a:spcBef>
              <a:buSzPct val="100000"/>
              <a:buAutoNum type="arabicPeriod"/>
              <a:defRPr sz="6700">
                <a:solidFill>
                  <a:srgbClr val="005493"/>
                </a:solidFill>
                <a:latin typeface="Source Sans Pro"/>
                <a:ea typeface="Source Sans Pro"/>
                <a:cs typeface="Source Sans Pro"/>
                <a:sym typeface="Source Sans Pro"/>
              </a:defRPr>
            </a:pPr>
            <a:r>
              <a:rPr lang="en-GB" dirty="0"/>
              <a:t>Share a boring fact about yourself</a:t>
            </a:r>
          </a:p>
          <a:p>
            <a:pPr marL="1762276" indent="-990599" defTabSz="584200">
              <a:spcBef>
                <a:spcPts val="2400"/>
              </a:spcBef>
              <a:buSzPct val="100000"/>
              <a:buAutoNum type="arabicPeriod"/>
              <a:defRPr sz="6700">
                <a:solidFill>
                  <a:srgbClr val="005493"/>
                </a:solidFill>
                <a:latin typeface="Source Sans Pro"/>
                <a:ea typeface="Source Sans Pro"/>
                <a:cs typeface="Source Sans Pro"/>
                <a:sym typeface="Source Sans Pro"/>
              </a:defRPr>
            </a:pPr>
            <a:endParaRPr dirty="0"/>
          </a:p>
        </p:txBody>
      </p:sp>
      <p:pic>
        <p:nvPicPr>
          <p:cNvPr id="130"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0000" fill="hold"/>
                                        <p:tgtEl>
                                          <p:spTgt spid="1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30"/>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C BY-SA RStudio"/>
          <p:cNvSpPr txBox="1"/>
          <p:nvPr/>
        </p:nvSpPr>
        <p:spPr>
          <a:xfrm>
            <a:off x="107771" y="13041442"/>
            <a:ext cx="2428558" cy="5492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sp>
        <p:nvSpPr>
          <p:cNvPr id="135" name="&quot;Data Science&quot;"/>
          <p:cNvSpPr txBox="1"/>
          <p:nvPr/>
        </p:nvSpPr>
        <p:spPr>
          <a:xfrm>
            <a:off x="4025134" y="1006887"/>
            <a:ext cx="16368497" cy="239686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defRPr sz="10000">
                <a:latin typeface="Source Sans Pro"/>
                <a:ea typeface="Source Sans Pro"/>
                <a:cs typeface="Source Sans Pro"/>
                <a:sym typeface="Source Sans Pro"/>
              </a:defRPr>
            </a:lvl1pPr>
          </a:lstStyle>
          <a:p>
            <a:r>
              <a:t>"Data Science"</a:t>
            </a:r>
          </a:p>
        </p:txBody>
      </p:sp>
      <p:sp>
        <p:nvSpPr>
          <p:cNvPr id="136" name="Line"/>
          <p:cNvSpPr/>
          <p:nvPr/>
        </p:nvSpPr>
        <p:spPr>
          <a:xfrm>
            <a:off x="8441811" y="8522174"/>
            <a:ext cx="231370" cy="11400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247" y="18539"/>
                  <a:pt x="10250" y="15369"/>
                  <a:pt x="6671" y="12128"/>
                </a:cubicBezTo>
                <a:cubicBezTo>
                  <a:pt x="2274" y="8147"/>
                  <a:pt x="37" y="4080"/>
                  <a:pt x="0" y="0"/>
                </a:cubicBezTo>
              </a:path>
            </a:pathLst>
          </a:custGeom>
          <a:ln w="38100">
            <a:solidFill>
              <a:srgbClr val="000000"/>
            </a:solidFill>
            <a:miter lim="400000"/>
            <a:tailEnd type="triangle"/>
          </a:ln>
        </p:spPr>
        <p:txBody>
          <a:bodyPr lIns="0" tIns="0" rIns="0" bIns="0"/>
          <a:lstStyle/>
          <a:p>
            <a:pPr>
              <a:lnSpc>
                <a:spcPct val="90000"/>
              </a:lnSpc>
              <a:defRPr sz="5600">
                <a:solidFill>
                  <a:srgbClr val="FFFFFF"/>
                </a:solidFill>
                <a:effectLst>
                  <a:outerShdw blurRad="38100" dist="12700" dir="5400000" rotWithShape="0">
                    <a:srgbClr val="000000">
                      <a:alpha val="50000"/>
                    </a:srgbClr>
                  </a:outerShdw>
                </a:effectLst>
              </a:defRPr>
            </a:pPr>
            <a:endParaRPr/>
          </a:p>
        </p:txBody>
      </p:sp>
      <p:sp>
        <p:nvSpPr>
          <p:cNvPr id="137" name="Design Experiment"/>
          <p:cNvSpPr/>
          <p:nvPr/>
        </p:nvSpPr>
        <p:spPr>
          <a:xfrm>
            <a:off x="10379413" y="4084518"/>
            <a:ext cx="3603831" cy="1671215"/>
          </a:xfrm>
          <a:prstGeom prst="rect">
            <a:avLst/>
          </a:prstGeom>
          <a:solidFill>
            <a:srgbClr val="78AAD6"/>
          </a:solidFill>
          <a:ln w="12700">
            <a:solidFill>
              <a:srgbClr val="407AAA"/>
            </a:solidFill>
            <a:miter lim="400000"/>
          </a:ln>
          <a:extLst>
            <a:ext uri="{C572A759-6A51-4108-AA02-DFA0A04FC94B}">
              <ma14:wrappingTextBoxFlag xmlns:ma14="http://schemas.microsoft.com/office/mac/drawingml/2011/main" xmlns="" val="1"/>
            </a:ext>
          </a:extLst>
        </p:spPr>
        <p:txBody>
          <a:bodyPr lIns="50800" tIns="50800" rIns="50800" bIns="50800"/>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Design Experiment</a:t>
            </a:r>
          </a:p>
        </p:txBody>
      </p:sp>
      <p:sp>
        <p:nvSpPr>
          <p:cNvPr id="138" name="Line"/>
          <p:cNvSpPr/>
          <p:nvPr/>
        </p:nvSpPr>
        <p:spPr>
          <a:xfrm>
            <a:off x="8952699" y="5361769"/>
            <a:ext cx="1130592" cy="12133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940" y="17186"/>
                  <a:pt x="6356" y="13063"/>
                  <a:pt x="10195" y="9295"/>
                </a:cubicBezTo>
                <a:cubicBezTo>
                  <a:pt x="13680" y="5875"/>
                  <a:pt x="17498" y="2763"/>
                  <a:pt x="21600" y="0"/>
                </a:cubicBezTo>
              </a:path>
            </a:pathLst>
          </a:custGeom>
          <a:ln w="38100">
            <a:solidFill>
              <a:srgbClr val="000000"/>
            </a:solidFill>
            <a:miter lim="400000"/>
            <a:tailEnd type="triangle"/>
          </a:ln>
        </p:spPr>
        <p:txBody>
          <a:bodyPr lIns="0" tIns="0" rIns="0" bIns="0"/>
          <a:lstStyle/>
          <a:p>
            <a:pPr>
              <a:lnSpc>
                <a:spcPct val="90000"/>
              </a:lnSpc>
              <a:defRPr sz="5600">
                <a:solidFill>
                  <a:srgbClr val="FFFFFF"/>
                </a:solidFill>
                <a:effectLst>
                  <a:outerShdw blurRad="38100" dist="12700" dir="5400000" rotWithShape="0">
                    <a:srgbClr val="000000">
                      <a:alpha val="50000"/>
                    </a:srgbClr>
                  </a:outerShdw>
                </a:effectLst>
              </a:defRPr>
            </a:pPr>
            <a:endParaRPr/>
          </a:p>
        </p:txBody>
      </p:sp>
      <p:sp>
        <p:nvSpPr>
          <p:cNvPr id="139" name="Line"/>
          <p:cNvSpPr/>
          <p:nvPr/>
        </p:nvSpPr>
        <p:spPr>
          <a:xfrm>
            <a:off x="13975342" y="5169138"/>
            <a:ext cx="1333587" cy="12099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279" y="3127"/>
                  <a:pt x="10106" y="7102"/>
                  <a:pt x="14325" y="11794"/>
                </a:cubicBezTo>
                <a:cubicBezTo>
                  <a:pt x="17027" y="14800"/>
                  <a:pt x="19463" y="18084"/>
                  <a:pt x="21600" y="21600"/>
                </a:cubicBezTo>
              </a:path>
            </a:pathLst>
          </a:custGeom>
          <a:ln w="38100">
            <a:solidFill>
              <a:srgbClr val="000000"/>
            </a:solidFill>
            <a:miter lim="400000"/>
            <a:tailEnd type="triangle"/>
          </a:ln>
        </p:spPr>
        <p:txBody>
          <a:bodyPr lIns="0" tIns="0" rIns="0" bIns="0"/>
          <a:lstStyle/>
          <a:p>
            <a:pPr>
              <a:lnSpc>
                <a:spcPct val="90000"/>
              </a:lnSpc>
              <a:defRPr sz="5600">
                <a:solidFill>
                  <a:srgbClr val="FFFFFF"/>
                </a:solidFill>
                <a:effectLst>
                  <a:outerShdw blurRad="38100" dist="12700" dir="5400000" rotWithShape="0">
                    <a:srgbClr val="000000">
                      <a:alpha val="50000"/>
                    </a:srgbClr>
                  </a:outerShdw>
                </a:effectLst>
              </a:defRPr>
            </a:pPr>
            <a:endParaRPr/>
          </a:p>
        </p:txBody>
      </p:sp>
      <p:sp>
        <p:nvSpPr>
          <p:cNvPr id="140" name="Line"/>
          <p:cNvSpPr/>
          <p:nvPr/>
        </p:nvSpPr>
        <p:spPr>
          <a:xfrm>
            <a:off x="15828260" y="8271768"/>
            <a:ext cx="103741" cy="1053087"/>
          </a:xfrm>
          <a:custGeom>
            <a:avLst/>
            <a:gdLst/>
            <a:ahLst/>
            <a:cxnLst>
              <a:cxn ang="0">
                <a:pos x="wd2" y="hd2"/>
              </a:cxn>
              <a:cxn ang="5400000">
                <a:pos x="wd2" y="hd2"/>
              </a:cxn>
              <a:cxn ang="10800000">
                <a:pos x="wd2" y="hd2"/>
              </a:cxn>
              <a:cxn ang="16200000">
                <a:pos x="wd2" y="hd2"/>
              </a:cxn>
            </a:cxnLst>
            <a:rect l="0" t="0" r="r" b="b"/>
            <a:pathLst>
              <a:path w="20861" h="21600" extrusionOk="0">
                <a:moveTo>
                  <a:pt x="20438" y="0"/>
                </a:moveTo>
                <a:cubicBezTo>
                  <a:pt x="21600" y="3716"/>
                  <a:pt x="20368" y="7436"/>
                  <a:pt x="16751" y="11135"/>
                </a:cubicBezTo>
                <a:cubicBezTo>
                  <a:pt x="13310" y="14656"/>
                  <a:pt x="7715" y="18151"/>
                  <a:pt x="0" y="21600"/>
                </a:cubicBezTo>
              </a:path>
            </a:pathLst>
          </a:custGeom>
          <a:ln w="38100">
            <a:solidFill>
              <a:srgbClr val="000000"/>
            </a:solidFill>
            <a:miter lim="400000"/>
            <a:tailEnd type="triangle"/>
          </a:ln>
        </p:spPr>
        <p:txBody>
          <a:bodyPr lIns="0" tIns="0" rIns="0" bIns="0"/>
          <a:lstStyle/>
          <a:p>
            <a:pPr>
              <a:lnSpc>
                <a:spcPct val="90000"/>
              </a:lnSpc>
              <a:defRPr sz="5600">
                <a:solidFill>
                  <a:srgbClr val="FFFFFF"/>
                </a:solidFill>
                <a:effectLst>
                  <a:outerShdw blurRad="38100" dist="12700" dir="5400000" rotWithShape="0">
                    <a:srgbClr val="000000">
                      <a:alpha val="50000"/>
                    </a:srgbClr>
                  </a:outerShdw>
                </a:effectLst>
              </a:defRPr>
            </a:pPr>
            <a:endParaRPr/>
          </a:p>
        </p:txBody>
      </p:sp>
      <p:sp>
        <p:nvSpPr>
          <p:cNvPr id="141" name="Form Hypothesis"/>
          <p:cNvSpPr/>
          <p:nvPr/>
        </p:nvSpPr>
        <p:spPr>
          <a:xfrm>
            <a:off x="6797979" y="6569025"/>
            <a:ext cx="3603831" cy="1671214"/>
          </a:xfrm>
          <a:prstGeom prst="rect">
            <a:avLst/>
          </a:prstGeom>
          <a:solidFill>
            <a:srgbClr val="78AAD6"/>
          </a:solidFill>
          <a:ln w="12700">
            <a:solidFill>
              <a:srgbClr val="407AAA"/>
            </a:solidFill>
            <a:miter lim="400000"/>
          </a:ln>
          <a:extLst>
            <a:ext uri="{C572A759-6A51-4108-AA02-DFA0A04FC94B}">
              <ma14:wrappingTextBoxFlag xmlns:ma14="http://schemas.microsoft.com/office/mac/drawingml/2011/main" xmlns="" val="1"/>
            </a:ext>
          </a:extLst>
        </p:spPr>
        <p:txBody>
          <a:bodyPr lIns="50800" tIns="50800" rIns="50800" bIns="50800"/>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Form Hypothesis</a:t>
            </a:r>
          </a:p>
        </p:txBody>
      </p:sp>
      <p:sp>
        <p:nvSpPr>
          <p:cNvPr id="142" name="Collect…"/>
          <p:cNvSpPr/>
          <p:nvPr/>
        </p:nvSpPr>
        <p:spPr>
          <a:xfrm>
            <a:off x="14016955" y="6569025"/>
            <a:ext cx="3603831" cy="1671214"/>
          </a:xfrm>
          <a:prstGeom prst="rect">
            <a:avLst/>
          </a:prstGeom>
          <a:solidFill>
            <a:srgbClr val="78AAD6"/>
          </a:solidFill>
          <a:ln w="12700">
            <a:solidFill>
              <a:srgbClr val="407AAA"/>
            </a:solidFill>
            <a:miter lim="400000"/>
          </a:ln>
          <a:extLst>
            <a:ext uri="{C572A759-6A51-4108-AA02-DFA0A04FC94B}">
              <ma14:wrappingTextBoxFlag xmlns:ma14="http://schemas.microsoft.com/office/mac/drawingml/2011/main" xmlns="" val="1"/>
            </a:ext>
          </a:extLst>
        </p:spPr>
        <p:txBody>
          <a:bodyPr lIns="50800" tIns="50800" rIns="50800" bIns="50800"/>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t>Collect </a:t>
            </a:r>
          </a:p>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t>Data</a:t>
            </a:r>
          </a:p>
        </p:txBody>
      </p:sp>
      <p:sp>
        <p:nvSpPr>
          <p:cNvPr id="143" name="Explore or Test"/>
          <p:cNvSpPr/>
          <p:nvPr/>
        </p:nvSpPr>
        <p:spPr>
          <a:xfrm>
            <a:off x="13252600" y="9652382"/>
            <a:ext cx="3603831" cy="1671214"/>
          </a:xfrm>
          <a:prstGeom prst="rect">
            <a:avLst/>
          </a:prstGeom>
          <a:solidFill>
            <a:srgbClr val="78AAD6"/>
          </a:solidFill>
          <a:ln w="12700">
            <a:solidFill>
              <a:srgbClr val="407AAA"/>
            </a:solidFill>
            <a:miter lim="400000"/>
          </a:ln>
          <a:extLst>
            <a:ext uri="{C572A759-6A51-4108-AA02-DFA0A04FC94B}">
              <ma14:wrappingTextBoxFlag xmlns:ma14="http://schemas.microsoft.com/office/mac/drawingml/2011/main" xmlns="" val="1"/>
            </a:ext>
          </a:extLst>
        </p:spPr>
        <p:txBody>
          <a:bodyPr lIns="50800" tIns="50800" rIns="50800" bIns="50800"/>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Explore or Test</a:t>
            </a:r>
          </a:p>
        </p:txBody>
      </p:sp>
      <p:sp>
        <p:nvSpPr>
          <p:cNvPr id="144" name="Communicate Results"/>
          <p:cNvSpPr/>
          <p:nvPr/>
        </p:nvSpPr>
        <p:spPr>
          <a:xfrm>
            <a:off x="7488195" y="9652382"/>
            <a:ext cx="3781697" cy="1671214"/>
          </a:xfrm>
          <a:prstGeom prst="rect">
            <a:avLst/>
          </a:prstGeom>
          <a:solidFill>
            <a:srgbClr val="78AAD6"/>
          </a:solidFill>
          <a:ln w="12700">
            <a:solidFill>
              <a:srgbClr val="407AAA"/>
            </a:solidFill>
            <a:miter lim="400000"/>
          </a:ln>
          <a:extLst>
            <a:ext uri="{C572A759-6A51-4108-AA02-DFA0A04FC94B}">
              <ma14:wrappingTextBoxFlag xmlns:ma14="http://schemas.microsoft.com/office/mac/drawingml/2011/main" xmlns="" val="1"/>
            </a:ext>
          </a:extLst>
        </p:spPr>
        <p:txBody>
          <a:bodyPr lIns="50800" tIns="50800" rIns="50800" bIns="50800"/>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4500" dirty="0"/>
              <a:t>Communicate</a:t>
            </a:r>
            <a:r>
              <a:rPr dirty="0"/>
              <a:t> Results</a:t>
            </a:r>
          </a:p>
        </p:txBody>
      </p:sp>
      <p:sp>
        <p:nvSpPr>
          <p:cNvPr id="145" name="Line"/>
          <p:cNvSpPr/>
          <p:nvPr/>
        </p:nvSpPr>
        <p:spPr>
          <a:xfrm>
            <a:off x="10086372" y="11335578"/>
            <a:ext cx="4457390" cy="857469"/>
          </a:xfrm>
          <a:custGeom>
            <a:avLst/>
            <a:gdLst/>
            <a:ahLst/>
            <a:cxnLst>
              <a:cxn ang="0">
                <a:pos x="wd2" y="hd2"/>
              </a:cxn>
              <a:cxn ang="5400000">
                <a:pos x="wd2" y="hd2"/>
              </a:cxn>
              <a:cxn ang="10800000">
                <a:pos x="wd2" y="hd2"/>
              </a:cxn>
              <a:cxn ang="16200000">
                <a:pos x="wd2" y="hd2"/>
              </a:cxn>
            </a:cxnLst>
            <a:rect l="0" t="0" r="r" b="b"/>
            <a:pathLst>
              <a:path w="21600" h="20446" extrusionOk="0">
                <a:moveTo>
                  <a:pt x="21600" y="0"/>
                </a:moveTo>
                <a:cubicBezTo>
                  <a:pt x="18718" y="11896"/>
                  <a:pt x="15142" y="18984"/>
                  <a:pt x="11389" y="20243"/>
                </a:cubicBezTo>
                <a:cubicBezTo>
                  <a:pt x="7345" y="21600"/>
                  <a:pt x="3327" y="16130"/>
                  <a:pt x="0" y="4736"/>
                </a:cubicBezTo>
              </a:path>
            </a:pathLst>
          </a:custGeom>
          <a:ln w="38100">
            <a:solidFill>
              <a:srgbClr val="000000"/>
            </a:solidFill>
            <a:miter lim="400000"/>
            <a:tailEnd type="triangle"/>
          </a:ln>
        </p:spPr>
        <p:txBody>
          <a:bodyPr lIns="0" tIns="0" rIns="0" bIns="0"/>
          <a:lstStyle/>
          <a:p>
            <a:pPr>
              <a:lnSpc>
                <a:spcPct val="90000"/>
              </a:lnSpc>
              <a:defRPr sz="56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123</TotalTime>
  <Words>2316</Words>
  <Application>Microsoft Office PowerPoint</Application>
  <PresentationFormat>Custom</PresentationFormat>
  <Paragraphs>420</Paragraphs>
  <Slides>45</Slides>
  <Notes>12</Notes>
  <HiddenSlides>12</HiddenSlides>
  <MMClips>4</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Arial</vt:lpstr>
      <vt:lpstr>FontAwesome</vt:lpstr>
      <vt:lpstr>Gill Sans</vt:lpstr>
      <vt:lpstr>Gill Sans Light</vt:lpstr>
      <vt:lpstr>Helvetica</vt:lpstr>
      <vt:lpstr>Helvetica Neue</vt:lpstr>
      <vt:lpstr>Lucida Grande</vt:lpstr>
      <vt:lpstr>Marker Felt</vt:lpstr>
      <vt:lpstr>Monaco</vt:lpstr>
      <vt:lpstr>Source Sans Pro</vt:lpstr>
      <vt:lpstr>Source Sans Pro Black</vt:lpstr>
      <vt:lpstr>Source Sans Pro ExtraLight</vt:lpstr>
      <vt:lpstr>Source Sans Pro Light</vt:lpstr>
      <vt:lpstr>Source Sans Pro Semibold</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vt:lpstr>
      <vt:lpstr>PowerPoint Presentation</vt:lpstr>
      <vt:lpstr>PowerPoint Presentation</vt:lpstr>
      <vt:lpstr>PowerPoint Presentation</vt:lpstr>
      <vt:lpstr>PowerPoint Presentation</vt:lpstr>
      <vt:lpstr>Your Turn</vt:lpstr>
      <vt:lpstr>PowerPoint Presentation</vt:lpstr>
      <vt:lpstr>PowerPoint Presentation</vt:lpstr>
      <vt:lpstr>PowerPoint Presentation</vt:lpstr>
      <vt:lpstr>PowerPoint Presentation</vt:lpstr>
      <vt:lpstr>PowerPoint Presentation</vt:lpstr>
      <vt:lpstr>Your Turn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Smith, Mike K</cp:lastModifiedBy>
  <cp:revision>14</cp:revision>
  <dcterms:modified xsi:type="dcterms:W3CDTF">2019-09-12T10:42:28Z</dcterms:modified>
</cp:coreProperties>
</file>